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63"/>
  </p:notesMasterIdLst>
  <p:handoutMasterIdLst>
    <p:handoutMasterId r:id="rId64"/>
  </p:handoutMasterIdLst>
  <p:sldIdLst>
    <p:sldId id="1778" r:id="rId2"/>
    <p:sldId id="1783" r:id="rId3"/>
    <p:sldId id="1774" r:id="rId4"/>
    <p:sldId id="2120" r:id="rId5"/>
    <p:sldId id="2306" r:id="rId6"/>
    <p:sldId id="2139" r:id="rId7"/>
    <p:sldId id="2090" r:id="rId8"/>
    <p:sldId id="2279" r:id="rId9"/>
    <p:sldId id="2307" r:id="rId10"/>
    <p:sldId id="2138" r:id="rId11"/>
    <p:sldId id="2280" r:id="rId12"/>
    <p:sldId id="2281" r:id="rId13"/>
    <p:sldId id="2283" r:id="rId14"/>
    <p:sldId id="2282" r:id="rId15"/>
    <p:sldId id="2308" r:id="rId16"/>
    <p:sldId id="2084" r:id="rId17"/>
    <p:sldId id="2284" r:id="rId18"/>
    <p:sldId id="2142" r:id="rId19"/>
    <p:sldId id="2143" r:id="rId20"/>
    <p:sldId id="2144" r:id="rId21"/>
    <p:sldId id="2285" r:id="rId22"/>
    <p:sldId id="2145" r:id="rId23"/>
    <p:sldId id="2146" r:id="rId24"/>
    <p:sldId id="2147" r:id="rId25"/>
    <p:sldId id="2148" r:id="rId26"/>
    <p:sldId id="2309" r:id="rId27"/>
    <p:sldId id="2192" r:id="rId28"/>
    <p:sldId id="2286" r:id="rId29"/>
    <p:sldId id="2167" r:id="rId30"/>
    <p:sldId id="2194" r:id="rId31"/>
    <p:sldId id="2195" r:id="rId32"/>
    <p:sldId id="2168" r:id="rId33"/>
    <p:sldId id="2169" r:id="rId34"/>
    <p:sldId id="2170" r:id="rId35"/>
    <p:sldId id="2172" r:id="rId36"/>
    <p:sldId id="2173" r:id="rId37"/>
    <p:sldId id="2174" r:id="rId38"/>
    <p:sldId id="2287" r:id="rId39"/>
    <p:sldId id="2288" r:id="rId40"/>
    <p:sldId id="2289" r:id="rId41"/>
    <p:sldId id="2290" r:id="rId42"/>
    <p:sldId id="2291" r:id="rId43"/>
    <p:sldId id="2292" r:id="rId44"/>
    <p:sldId id="2293" r:id="rId45"/>
    <p:sldId id="2294" r:id="rId46"/>
    <p:sldId id="2295" r:id="rId47"/>
    <p:sldId id="2310" r:id="rId48"/>
    <p:sldId id="2130" r:id="rId49"/>
    <p:sldId id="2305" r:id="rId50"/>
    <p:sldId id="2296" r:id="rId51"/>
    <p:sldId id="2297" r:id="rId52"/>
    <p:sldId id="2298" r:id="rId53"/>
    <p:sldId id="2299" r:id="rId54"/>
    <p:sldId id="2300" r:id="rId55"/>
    <p:sldId id="2311" r:id="rId56"/>
    <p:sldId id="2159" r:id="rId57"/>
    <p:sldId id="2302" r:id="rId58"/>
    <p:sldId id="2301" r:id="rId59"/>
    <p:sldId id="2303" r:id="rId60"/>
    <p:sldId id="2304" r:id="rId61"/>
    <p:sldId id="1787"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4905F-5348-40C1-A2A3-45643CFDA1FE}" v="10" dt="2024-02-01T05:36:15.41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6" autoAdjust="0"/>
    <p:restoredTop sz="95067" autoAdjust="0"/>
  </p:normalViewPr>
  <p:slideViewPr>
    <p:cSldViewPr>
      <p:cViewPr varScale="1">
        <p:scale>
          <a:sx n="83" d="100"/>
          <a:sy n="83" d="100"/>
        </p:scale>
        <p:origin x="408" y="4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F54905F-5348-40C1-A2A3-45643CFDA1FE}"/>
    <pc:docChg chg="undo custSel addSld delSld modSld delMainMaster modMainMaster">
      <pc:chgData name="Yoel Kortick" userId="167978f5-7f40-4909-85d5-d4149554ad4e" providerId="ADAL" clId="{BF54905F-5348-40C1-A2A3-45643CFDA1FE}" dt="2024-02-01T05:36:40.847" v="55" actId="14100"/>
      <pc:docMkLst>
        <pc:docMk/>
      </pc:docMkLst>
      <pc:sldChg chg="del">
        <pc:chgData name="Yoel Kortick" userId="167978f5-7f40-4909-85d5-d4149554ad4e" providerId="ADAL" clId="{BF54905F-5348-40C1-A2A3-45643CFDA1FE}" dt="2024-02-01T05:35:25.333" v="42" actId="47"/>
        <pc:sldMkLst>
          <pc:docMk/>
          <pc:sldMk cId="3352855993" sldId="1701"/>
        </pc:sldMkLst>
      </pc:sldChg>
      <pc:sldChg chg="del">
        <pc:chgData name="Yoel Kortick" userId="167978f5-7f40-4909-85d5-d4149554ad4e" providerId="ADAL" clId="{BF54905F-5348-40C1-A2A3-45643CFDA1FE}" dt="2024-02-01T05:31:23.101" v="13" actId="47"/>
        <pc:sldMkLst>
          <pc:docMk/>
          <pc:sldMk cId="2912683670" sldId="1735"/>
        </pc:sldMkLst>
      </pc:sldChg>
      <pc:sldChg chg="del">
        <pc:chgData name="Yoel Kortick" userId="167978f5-7f40-4909-85d5-d4149554ad4e" providerId="ADAL" clId="{BF54905F-5348-40C1-A2A3-45643CFDA1FE}" dt="2024-02-01T05:31:23.101" v="13" actId="47"/>
        <pc:sldMkLst>
          <pc:docMk/>
          <pc:sldMk cId="3267142644" sldId="1736"/>
        </pc:sldMkLst>
      </pc:sldChg>
      <pc:sldChg chg="add">
        <pc:chgData name="Yoel Kortick" userId="167978f5-7f40-4909-85d5-d4149554ad4e" providerId="ADAL" clId="{BF54905F-5348-40C1-A2A3-45643CFDA1FE}" dt="2024-02-01T05:30:22.793" v="0"/>
        <pc:sldMkLst>
          <pc:docMk/>
          <pc:sldMk cId="1698481378" sldId="1774"/>
        </pc:sldMkLst>
      </pc:sldChg>
      <pc:sldChg chg="modSp add mod">
        <pc:chgData name="Yoel Kortick" userId="167978f5-7f40-4909-85d5-d4149554ad4e" providerId="ADAL" clId="{BF54905F-5348-40C1-A2A3-45643CFDA1FE}" dt="2024-02-01T05:36:40.847" v="55" actId="14100"/>
        <pc:sldMkLst>
          <pc:docMk/>
          <pc:sldMk cId="78585819" sldId="1778"/>
        </pc:sldMkLst>
        <pc:spChg chg="mod">
          <ac:chgData name="Yoel Kortick" userId="167978f5-7f40-4909-85d5-d4149554ad4e" providerId="ADAL" clId="{BF54905F-5348-40C1-A2A3-45643CFDA1FE}" dt="2024-02-01T05:36:40.847" v="55" actId="14100"/>
          <ac:spMkLst>
            <pc:docMk/>
            <pc:sldMk cId="78585819" sldId="1778"/>
            <ac:spMk id="5" creationId="{FF8C144D-8324-4169-A0CD-3C427B16D1BA}"/>
          </ac:spMkLst>
        </pc:spChg>
        <pc:spChg chg="mod">
          <ac:chgData name="Yoel Kortick" userId="167978f5-7f40-4909-85d5-d4149554ad4e" providerId="ADAL" clId="{BF54905F-5348-40C1-A2A3-45643CFDA1FE}" dt="2024-02-01T05:36:32.055" v="50" actId="1036"/>
          <ac:spMkLst>
            <pc:docMk/>
            <pc:sldMk cId="78585819" sldId="1778"/>
            <ac:spMk id="6" creationId="{77303539-D005-4366-BC54-8CA69FAEF93F}"/>
          </ac:spMkLst>
        </pc:spChg>
      </pc:sldChg>
      <pc:sldChg chg="modSp add mod">
        <pc:chgData name="Yoel Kortick" userId="167978f5-7f40-4909-85d5-d4149554ad4e" providerId="ADAL" clId="{BF54905F-5348-40C1-A2A3-45643CFDA1FE}" dt="2024-02-01T05:31:10.972" v="12" actId="27636"/>
        <pc:sldMkLst>
          <pc:docMk/>
          <pc:sldMk cId="1442708658" sldId="1783"/>
        </pc:sldMkLst>
        <pc:spChg chg="mod">
          <ac:chgData name="Yoel Kortick" userId="167978f5-7f40-4909-85d5-d4149554ad4e" providerId="ADAL" clId="{BF54905F-5348-40C1-A2A3-45643CFDA1FE}" dt="2024-02-01T05:31:10.972" v="12" actId="27636"/>
          <ac:spMkLst>
            <pc:docMk/>
            <pc:sldMk cId="1442708658" sldId="1783"/>
            <ac:spMk id="63" creationId="{2818E309-CE24-45E0-8F37-EFD6121F7540}"/>
          </ac:spMkLst>
        </pc:spChg>
      </pc:sldChg>
      <pc:sldChg chg="add">
        <pc:chgData name="Yoel Kortick" userId="167978f5-7f40-4909-85d5-d4149554ad4e" providerId="ADAL" clId="{BF54905F-5348-40C1-A2A3-45643CFDA1FE}" dt="2024-02-01T05:35:22.657" v="41"/>
        <pc:sldMkLst>
          <pc:docMk/>
          <pc:sldMk cId="2694515923" sldId="1787"/>
        </pc:sldMkLst>
      </pc:sldChg>
      <pc:sldChg chg="del">
        <pc:chgData name="Yoel Kortick" userId="167978f5-7f40-4909-85d5-d4149554ad4e" providerId="ADAL" clId="{BF54905F-5348-40C1-A2A3-45643CFDA1FE}" dt="2024-02-01T05:32:09.115" v="20" actId="47"/>
        <pc:sldMkLst>
          <pc:docMk/>
          <pc:sldMk cId="11630650" sldId="1963"/>
        </pc:sldMkLst>
      </pc:sldChg>
      <pc:sldChg chg="del">
        <pc:chgData name="Yoel Kortick" userId="167978f5-7f40-4909-85d5-d4149554ad4e" providerId="ADAL" clId="{BF54905F-5348-40C1-A2A3-45643CFDA1FE}" dt="2024-02-01T05:31:23.101" v="13" actId="47"/>
        <pc:sldMkLst>
          <pc:docMk/>
          <pc:sldMk cId="206719694" sldId="1968"/>
        </pc:sldMkLst>
      </pc:sldChg>
      <pc:sldChg chg="del">
        <pc:chgData name="Yoel Kortick" userId="167978f5-7f40-4909-85d5-d4149554ad4e" providerId="ADAL" clId="{BF54905F-5348-40C1-A2A3-45643CFDA1FE}" dt="2024-02-01T05:31:46.265" v="17" actId="47"/>
        <pc:sldMkLst>
          <pc:docMk/>
          <pc:sldMk cId="1622446056" sldId="2002"/>
        </pc:sldMkLst>
      </pc:sldChg>
      <pc:sldChg chg="del">
        <pc:chgData name="Yoel Kortick" userId="167978f5-7f40-4909-85d5-d4149554ad4e" providerId="ADAL" clId="{BF54905F-5348-40C1-A2A3-45643CFDA1FE}" dt="2024-02-01T05:32:27.275" v="23" actId="47"/>
        <pc:sldMkLst>
          <pc:docMk/>
          <pc:sldMk cId="569755845" sldId="2083"/>
        </pc:sldMkLst>
      </pc:sldChg>
      <pc:sldChg chg="del">
        <pc:chgData name="Yoel Kortick" userId="167978f5-7f40-4909-85d5-d4149554ad4e" providerId="ADAL" clId="{BF54905F-5348-40C1-A2A3-45643CFDA1FE}" dt="2024-02-01T05:32:52.863" v="26" actId="47"/>
        <pc:sldMkLst>
          <pc:docMk/>
          <pc:sldMk cId="1753205635" sldId="2129"/>
        </pc:sldMkLst>
      </pc:sldChg>
      <pc:sldChg chg="del">
        <pc:chgData name="Yoel Kortick" userId="167978f5-7f40-4909-85d5-d4149554ad4e" providerId="ADAL" clId="{BF54905F-5348-40C1-A2A3-45643CFDA1FE}" dt="2024-02-01T05:34:41.494" v="36" actId="47"/>
        <pc:sldMkLst>
          <pc:docMk/>
          <pc:sldMk cId="382402889" sldId="2180"/>
        </pc:sldMkLst>
      </pc:sldChg>
      <pc:sldChg chg="addSp delSp del mod">
        <pc:chgData name="Yoel Kortick" userId="167978f5-7f40-4909-85d5-d4149554ad4e" providerId="ADAL" clId="{BF54905F-5348-40C1-A2A3-45643CFDA1FE}" dt="2024-02-01T05:34:17.162" v="33" actId="47"/>
        <pc:sldMkLst>
          <pc:docMk/>
          <pc:sldMk cId="2366223724" sldId="2181"/>
        </pc:sldMkLst>
        <pc:spChg chg="add del">
          <ac:chgData name="Yoel Kortick" userId="167978f5-7f40-4909-85d5-d4149554ad4e" providerId="ADAL" clId="{BF54905F-5348-40C1-A2A3-45643CFDA1FE}" dt="2024-02-01T05:33:28.210" v="28" actId="22"/>
          <ac:spMkLst>
            <pc:docMk/>
            <pc:sldMk cId="2366223724" sldId="2181"/>
            <ac:spMk id="5" creationId="{A830F596-C4A7-D174-2755-1B978198C500}"/>
          </ac:spMkLst>
        </pc:spChg>
        <pc:picChg chg="add del">
          <ac:chgData name="Yoel Kortick" userId="167978f5-7f40-4909-85d5-d4149554ad4e" providerId="ADAL" clId="{BF54905F-5348-40C1-A2A3-45643CFDA1FE}" dt="2024-02-01T05:33:45.920" v="30" actId="22"/>
          <ac:picMkLst>
            <pc:docMk/>
            <pc:sldMk cId="2366223724" sldId="2181"/>
            <ac:picMk id="9" creationId="{DF19DC71-445B-3576-2526-24DCD3BFE116}"/>
          </ac:picMkLst>
        </pc:picChg>
      </pc:sldChg>
      <pc:sldChg chg="modSp add mod">
        <pc:chgData name="Yoel Kortick" userId="167978f5-7f40-4909-85d5-d4149554ad4e" providerId="ADAL" clId="{BF54905F-5348-40C1-A2A3-45643CFDA1FE}" dt="2024-02-01T05:31:44.223" v="16" actId="14100"/>
        <pc:sldMkLst>
          <pc:docMk/>
          <pc:sldMk cId="306864771" sldId="2306"/>
        </pc:sldMkLst>
        <pc:spChg chg="mod">
          <ac:chgData name="Yoel Kortick" userId="167978f5-7f40-4909-85d5-d4149554ad4e" providerId="ADAL" clId="{BF54905F-5348-40C1-A2A3-45643CFDA1FE}" dt="2024-02-01T05:31:44.223" v="16" actId="14100"/>
          <ac:spMkLst>
            <pc:docMk/>
            <pc:sldMk cId="306864771" sldId="2306"/>
            <ac:spMk id="4" creationId="{A1FE6F9A-C018-4915-94D1-7B4CD1DF4BFF}"/>
          </ac:spMkLst>
        </pc:spChg>
      </pc:sldChg>
      <pc:sldChg chg="modSp add mod">
        <pc:chgData name="Yoel Kortick" userId="167978f5-7f40-4909-85d5-d4149554ad4e" providerId="ADAL" clId="{BF54905F-5348-40C1-A2A3-45643CFDA1FE}" dt="2024-02-01T05:32:06.452" v="19"/>
        <pc:sldMkLst>
          <pc:docMk/>
          <pc:sldMk cId="1435613026" sldId="2307"/>
        </pc:sldMkLst>
        <pc:spChg chg="mod">
          <ac:chgData name="Yoel Kortick" userId="167978f5-7f40-4909-85d5-d4149554ad4e" providerId="ADAL" clId="{BF54905F-5348-40C1-A2A3-45643CFDA1FE}" dt="2024-02-01T05:32:06.452" v="19"/>
          <ac:spMkLst>
            <pc:docMk/>
            <pc:sldMk cId="1435613026" sldId="2307"/>
            <ac:spMk id="4" creationId="{A1FE6F9A-C018-4915-94D1-7B4CD1DF4BFF}"/>
          </ac:spMkLst>
        </pc:spChg>
      </pc:sldChg>
      <pc:sldChg chg="modSp add mod">
        <pc:chgData name="Yoel Kortick" userId="167978f5-7f40-4909-85d5-d4149554ad4e" providerId="ADAL" clId="{BF54905F-5348-40C1-A2A3-45643CFDA1FE}" dt="2024-02-01T05:32:24.809" v="22"/>
        <pc:sldMkLst>
          <pc:docMk/>
          <pc:sldMk cId="1310160989" sldId="2308"/>
        </pc:sldMkLst>
        <pc:spChg chg="mod">
          <ac:chgData name="Yoel Kortick" userId="167978f5-7f40-4909-85d5-d4149554ad4e" providerId="ADAL" clId="{BF54905F-5348-40C1-A2A3-45643CFDA1FE}" dt="2024-02-01T05:32:24.809" v="22"/>
          <ac:spMkLst>
            <pc:docMk/>
            <pc:sldMk cId="1310160989" sldId="2308"/>
            <ac:spMk id="4" creationId="{A1FE6F9A-C018-4915-94D1-7B4CD1DF4BFF}"/>
          </ac:spMkLst>
        </pc:spChg>
      </pc:sldChg>
      <pc:sldChg chg="modSp add mod">
        <pc:chgData name="Yoel Kortick" userId="167978f5-7f40-4909-85d5-d4149554ad4e" providerId="ADAL" clId="{BF54905F-5348-40C1-A2A3-45643CFDA1FE}" dt="2024-02-01T05:32:50.590" v="25"/>
        <pc:sldMkLst>
          <pc:docMk/>
          <pc:sldMk cId="1181199177" sldId="2309"/>
        </pc:sldMkLst>
        <pc:spChg chg="mod">
          <ac:chgData name="Yoel Kortick" userId="167978f5-7f40-4909-85d5-d4149554ad4e" providerId="ADAL" clId="{BF54905F-5348-40C1-A2A3-45643CFDA1FE}" dt="2024-02-01T05:32:50.590" v="25"/>
          <ac:spMkLst>
            <pc:docMk/>
            <pc:sldMk cId="1181199177" sldId="2309"/>
            <ac:spMk id="4" creationId="{A1FE6F9A-C018-4915-94D1-7B4CD1DF4BFF}"/>
          </ac:spMkLst>
        </pc:spChg>
      </pc:sldChg>
      <pc:sldChg chg="modSp add mod">
        <pc:chgData name="Yoel Kortick" userId="167978f5-7f40-4909-85d5-d4149554ad4e" providerId="ADAL" clId="{BF54905F-5348-40C1-A2A3-45643CFDA1FE}" dt="2024-02-01T05:34:13.742" v="32"/>
        <pc:sldMkLst>
          <pc:docMk/>
          <pc:sldMk cId="1072549943" sldId="2310"/>
        </pc:sldMkLst>
        <pc:spChg chg="mod">
          <ac:chgData name="Yoel Kortick" userId="167978f5-7f40-4909-85d5-d4149554ad4e" providerId="ADAL" clId="{BF54905F-5348-40C1-A2A3-45643CFDA1FE}" dt="2024-02-01T05:34:13.742" v="32"/>
          <ac:spMkLst>
            <pc:docMk/>
            <pc:sldMk cId="1072549943" sldId="2310"/>
            <ac:spMk id="4" creationId="{A1FE6F9A-C018-4915-94D1-7B4CD1DF4BFF}"/>
          </ac:spMkLst>
        </pc:spChg>
      </pc:sldChg>
      <pc:sldChg chg="modSp add mod">
        <pc:chgData name="Yoel Kortick" userId="167978f5-7f40-4909-85d5-d4149554ad4e" providerId="ADAL" clId="{BF54905F-5348-40C1-A2A3-45643CFDA1FE}" dt="2024-02-01T05:34:55.763" v="40" actId="255"/>
        <pc:sldMkLst>
          <pc:docMk/>
          <pc:sldMk cId="1473935763" sldId="2311"/>
        </pc:sldMkLst>
        <pc:spChg chg="mod">
          <ac:chgData name="Yoel Kortick" userId="167978f5-7f40-4909-85d5-d4149554ad4e" providerId="ADAL" clId="{BF54905F-5348-40C1-A2A3-45643CFDA1FE}" dt="2024-02-01T05:34:55.763" v="40" actId="255"/>
          <ac:spMkLst>
            <pc:docMk/>
            <pc:sldMk cId="1473935763" sldId="2311"/>
            <ac:spMk id="4" creationId="{A1FE6F9A-C018-4915-94D1-7B4CD1DF4BFF}"/>
          </ac:spMkLst>
        </pc:spChg>
      </pc:sldChg>
      <pc:sldMasterChg chg="del delSldLayout">
        <pc:chgData name="Yoel Kortick" userId="167978f5-7f40-4909-85d5-d4149554ad4e" providerId="ADAL" clId="{BF54905F-5348-40C1-A2A3-45643CFDA1FE}" dt="2024-02-01T05:35:25.333" v="42" actId="47"/>
        <pc:sldMasterMkLst>
          <pc:docMk/>
          <pc:sldMasterMk cId="2149381290" sldId="2147483648"/>
        </pc:sldMasterMkLst>
        <pc:sldLayoutChg chg="del">
          <pc:chgData name="Yoel Kortick" userId="167978f5-7f40-4909-85d5-d4149554ad4e" providerId="ADAL" clId="{BF54905F-5348-40C1-A2A3-45643CFDA1FE}" dt="2024-02-01T05:35:25.333" v="42" actId="47"/>
          <pc:sldLayoutMkLst>
            <pc:docMk/>
            <pc:sldMasterMk cId="2149381290" sldId="2147483648"/>
            <pc:sldLayoutMk cId="2488875693" sldId="2147483756"/>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97704684" sldId="2147483758"/>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4148001509" sldId="2147483760"/>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2875643520" sldId="2147483761"/>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452742353" sldId="2147483763"/>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908385438" sldId="2147483764"/>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1916744434" sldId="2147483768"/>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383857661" sldId="2147483791"/>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1592572903" sldId="2147483793"/>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3731919563" sldId="2147483796"/>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1512617206" sldId="2147483797"/>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2592385267" sldId="2147483800"/>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3879876106" sldId="2147483801"/>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2129177998" sldId="2147483802"/>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4033323592" sldId="2147483803"/>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2139948883" sldId="2147483804"/>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2753834623" sldId="2147483805"/>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2652357526" sldId="2147483806"/>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2522336816" sldId="2147483807"/>
          </pc:sldLayoutMkLst>
        </pc:sldLayoutChg>
        <pc:sldLayoutChg chg="del">
          <pc:chgData name="Yoel Kortick" userId="167978f5-7f40-4909-85d5-d4149554ad4e" providerId="ADAL" clId="{BF54905F-5348-40C1-A2A3-45643CFDA1FE}" dt="2024-02-01T05:35:25.333" v="42" actId="47"/>
          <pc:sldLayoutMkLst>
            <pc:docMk/>
            <pc:sldMasterMk cId="2149381290" sldId="2147483648"/>
            <pc:sldLayoutMk cId="673631256" sldId="2147483808"/>
          </pc:sldLayoutMkLst>
        </pc:sldLayoutChg>
        <pc:sldLayoutChg chg="del">
          <pc:chgData name="Yoel Kortick" userId="167978f5-7f40-4909-85d5-d4149554ad4e" providerId="ADAL" clId="{BF54905F-5348-40C1-A2A3-45643CFDA1FE}" dt="2024-02-01T05:31:23.101" v="13" actId="47"/>
          <pc:sldLayoutMkLst>
            <pc:docMk/>
            <pc:sldMasterMk cId="2149381290" sldId="2147483648"/>
            <pc:sldLayoutMk cId="3854527852" sldId="2147483809"/>
          </pc:sldLayoutMkLst>
        </pc:sldLayoutChg>
      </pc:sldMasterChg>
      <pc:sldMasterChg chg="addSp delSp modSp mod">
        <pc:chgData name="Yoel Kortick" userId="167978f5-7f40-4909-85d5-d4149554ad4e" providerId="ADAL" clId="{BF54905F-5348-40C1-A2A3-45643CFDA1FE}" dt="2024-02-01T05:36:15.418" v="46"/>
        <pc:sldMasterMkLst>
          <pc:docMk/>
          <pc:sldMasterMk cId="3258395433" sldId="2147483810"/>
        </pc:sldMasterMkLst>
        <pc:spChg chg="add mod">
          <ac:chgData name="Yoel Kortick" userId="167978f5-7f40-4909-85d5-d4149554ad4e" providerId="ADAL" clId="{BF54905F-5348-40C1-A2A3-45643CFDA1FE}" dt="2024-02-01T05:36:02.187" v="44"/>
          <ac:spMkLst>
            <pc:docMk/>
            <pc:sldMasterMk cId="3258395433" sldId="2147483810"/>
            <ac:spMk id="4" creationId="{5917B6E3-CD2E-4819-303E-67A6E25A0CE1}"/>
          </ac:spMkLst>
        </pc:spChg>
        <pc:spChg chg="del">
          <ac:chgData name="Yoel Kortick" userId="167978f5-7f40-4909-85d5-d4149554ad4e" providerId="ADAL" clId="{BF54905F-5348-40C1-A2A3-45643CFDA1FE}" dt="2024-02-01T05:36:00.721" v="43" actId="478"/>
          <ac:spMkLst>
            <pc:docMk/>
            <pc:sldMasterMk cId="3258395433" sldId="2147483810"/>
            <ac:spMk id="27" creationId="{00000000-0000-0000-0000-000000000000}"/>
          </ac:spMkLst>
        </pc:spChg>
        <pc:picChg chg="add mod">
          <ac:chgData name="Yoel Kortick" userId="167978f5-7f40-4909-85d5-d4149554ad4e" providerId="ADAL" clId="{BF54905F-5348-40C1-A2A3-45643CFDA1FE}" dt="2024-02-01T05:36:15.418" v="46"/>
          <ac:picMkLst>
            <pc:docMk/>
            <pc:sldMasterMk cId="3258395433" sldId="2147483810"/>
            <ac:picMk id="5" creationId="{865BDDC1-C829-BE99-5FF0-090557A46511}"/>
          </ac:picMkLst>
        </pc:picChg>
        <pc:picChg chg="del">
          <ac:chgData name="Yoel Kortick" userId="167978f5-7f40-4909-85d5-d4149554ad4e" providerId="ADAL" clId="{BF54905F-5348-40C1-A2A3-45643CFDA1FE}" dt="2024-02-01T05:36:14.506" v="45" actId="478"/>
          <ac:picMkLst>
            <pc:docMk/>
            <pc:sldMasterMk cId="3258395433" sldId="2147483810"/>
            <ac:picMk id="10" creationId="{64EAC6E9-8ACD-4B43-A468-1C69E0B7F7D6}"/>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2/1/2024</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70013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428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263455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71618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4" name="TextBox 3">
            <a:extLst>
              <a:ext uri="{FF2B5EF4-FFF2-40B4-BE49-F238E27FC236}">
                <a16:creationId xmlns:a16="http://schemas.microsoft.com/office/drawing/2014/main" id="{5917B6E3-CD2E-4819-303E-67A6E25A0CE1}"/>
              </a:ext>
            </a:extLst>
          </p:cNvPr>
          <p:cNvSpPr txBox="1"/>
          <p:nvPr userDrawn="1"/>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865BDDC1-C829-BE99-5FF0-090557A46511}"/>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236386" y="4756100"/>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020Library#Adding_a_Circulation_Desk" TargetMode="External"/><Relationship Id="rId2" Type="http://schemas.openxmlformats.org/officeDocument/2006/relationships/hyperlink" Target="https://knowledge.exlibrisgroup.com/Alma/Product_Documentation/010Alma_Online_Help_(English)/030Fulfillment/080Configuring_Fulfillment/020Library#Configuring_Circulation_Desks"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251520" y="2634728"/>
            <a:ext cx="6480721" cy="1305174"/>
          </a:xfrm>
        </p:spPr>
        <p:txBody>
          <a:bodyPr/>
          <a:lstStyle/>
          <a:p>
            <a:r>
              <a:rPr lang="en-US" sz="3200" dirty="0"/>
              <a:t>Models for Setting up Circulation Desks</a:t>
            </a:r>
          </a:p>
        </p:txBody>
      </p:sp>
      <p:sp>
        <p:nvSpPr>
          <p:cNvPr id="6" name="Subtitle 5">
            <a:extLst>
              <a:ext uri="{FF2B5EF4-FFF2-40B4-BE49-F238E27FC236}">
                <a16:creationId xmlns:a16="http://schemas.microsoft.com/office/drawing/2014/main" id="{77303539-D005-4366-BC54-8CA69FAEF93F}"/>
              </a:ext>
            </a:extLst>
          </p:cNvPr>
          <p:cNvSpPr>
            <a:spLocks noGrp="1"/>
          </p:cNvSpPr>
          <p:nvPr>
            <p:ph type="subTitle" idx="1"/>
          </p:nvPr>
        </p:nvSpPr>
        <p:spPr>
          <a:xfrm>
            <a:off x="535708" y="4133579"/>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7858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 "Circulation Only" Circulation Desk</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If a circulation desk will be used for “Circulation Only” then it will have no “Work Order Types” in the “Work Order Types” tab of the circulation desk.</a:t>
            </a:r>
          </a:p>
          <a:p>
            <a:r>
              <a:rPr lang="en-US" dirty="0"/>
              <a:t>For example, if the staff working at the circulation desk will not also be doing acquisitions receiving, then there will not be a Work Order Type of “Acquisitions Technical Services” (or similarly names work order type which will correspond to an acquisitions work order)</a:t>
            </a:r>
          </a:p>
        </p:txBody>
      </p:sp>
    </p:spTree>
    <p:extLst>
      <p:ext uri="{BB962C8B-B14F-4D97-AF65-F5344CB8AC3E}">
        <p14:creationId xmlns:p14="http://schemas.microsoft.com/office/powerpoint/2010/main" val="428830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 "Circulation Only" Circulation Desk</a:t>
            </a:r>
          </a:p>
        </p:txBody>
      </p:sp>
      <p:pic>
        <p:nvPicPr>
          <p:cNvPr id="7" name="Picture 6">
            <a:extLst>
              <a:ext uri="{FF2B5EF4-FFF2-40B4-BE49-F238E27FC236}">
                <a16:creationId xmlns:a16="http://schemas.microsoft.com/office/drawing/2014/main" id="{A79DCEC2-CCCB-4A3D-89B3-8412D40CF188}"/>
              </a:ext>
            </a:extLst>
          </p:cNvPr>
          <p:cNvPicPr>
            <a:picLocks noChangeAspect="1"/>
          </p:cNvPicPr>
          <p:nvPr/>
        </p:nvPicPr>
        <p:blipFill>
          <a:blip r:embed="rId2"/>
          <a:stretch>
            <a:fillRect/>
          </a:stretch>
        </p:blipFill>
        <p:spPr>
          <a:xfrm>
            <a:off x="0" y="1500308"/>
            <a:ext cx="9144000" cy="2142883"/>
          </a:xfrm>
          <a:prstGeom prst="rect">
            <a:avLst/>
          </a:prstGeom>
          <a:ln>
            <a:solidFill>
              <a:schemeClr val="accent1"/>
            </a:solidFill>
          </a:ln>
        </p:spPr>
      </p:pic>
      <p:sp>
        <p:nvSpPr>
          <p:cNvPr id="9" name="Rectangle 8">
            <a:extLst>
              <a:ext uri="{FF2B5EF4-FFF2-40B4-BE49-F238E27FC236}">
                <a16:creationId xmlns:a16="http://schemas.microsoft.com/office/drawing/2014/main" id="{E2D1607E-3B87-4CBC-9384-67D9CE493961}"/>
              </a:ext>
            </a:extLst>
          </p:cNvPr>
          <p:cNvSpPr/>
          <p:nvPr/>
        </p:nvSpPr>
        <p:spPr>
          <a:xfrm>
            <a:off x="2267744" y="2067694"/>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B374879-DA8E-4CF6-812C-9C8EC9E45491}"/>
              </a:ext>
            </a:extLst>
          </p:cNvPr>
          <p:cNvSpPr txBox="1"/>
          <p:nvPr/>
        </p:nvSpPr>
        <p:spPr>
          <a:xfrm>
            <a:off x="1403648" y="2938181"/>
            <a:ext cx="2520280" cy="646331"/>
          </a:xfrm>
          <a:prstGeom prst="rect">
            <a:avLst/>
          </a:prstGeom>
          <a:noFill/>
          <a:ln>
            <a:solidFill>
              <a:schemeClr val="accent1"/>
            </a:solidFill>
          </a:ln>
        </p:spPr>
        <p:txBody>
          <a:bodyPr wrap="square" rtlCol="0">
            <a:spAutoFit/>
          </a:bodyPr>
          <a:lstStyle/>
          <a:p>
            <a:r>
              <a:rPr lang="en-US" dirty="0"/>
              <a:t>Empty.  No work order types have been added.</a:t>
            </a:r>
          </a:p>
        </p:txBody>
      </p:sp>
    </p:spTree>
    <p:extLst>
      <p:ext uri="{BB962C8B-B14F-4D97-AF65-F5344CB8AC3E}">
        <p14:creationId xmlns:p14="http://schemas.microsoft.com/office/powerpoint/2010/main" val="287608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 "Circulation Only" Circulation Desk</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US" dirty="0"/>
              <a:t>The logged in staff user is at the “2</a:t>
            </a:r>
            <a:r>
              <a:rPr lang="en-US" baseline="30000" dirty="0"/>
              <a:t>nd</a:t>
            </a:r>
            <a:r>
              <a:rPr lang="en-US" dirty="0"/>
              <a:t> floor circulation desk” </a:t>
            </a:r>
          </a:p>
        </p:txBody>
      </p:sp>
      <p:pic>
        <p:nvPicPr>
          <p:cNvPr id="5" name="Picture 4">
            <a:extLst>
              <a:ext uri="{FF2B5EF4-FFF2-40B4-BE49-F238E27FC236}">
                <a16:creationId xmlns:a16="http://schemas.microsoft.com/office/drawing/2014/main" id="{46CF3BCE-83E9-45E6-85DE-EB5DA8565DF6}"/>
              </a:ext>
            </a:extLst>
          </p:cNvPr>
          <p:cNvPicPr>
            <a:picLocks noChangeAspect="1"/>
          </p:cNvPicPr>
          <p:nvPr/>
        </p:nvPicPr>
        <p:blipFill>
          <a:blip r:embed="rId2"/>
          <a:stretch>
            <a:fillRect/>
          </a:stretch>
        </p:blipFill>
        <p:spPr>
          <a:xfrm>
            <a:off x="2476500" y="2014537"/>
            <a:ext cx="4191000" cy="1114425"/>
          </a:xfrm>
          <a:prstGeom prst="rect">
            <a:avLst/>
          </a:prstGeom>
          <a:ln>
            <a:solidFill>
              <a:schemeClr val="accent1"/>
            </a:solidFill>
          </a:ln>
        </p:spPr>
      </p:pic>
      <p:sp>
        <p:nvSpPr>
          <p:cNvPr id="7" name="Rectangle 6">
            <a:extLst>
              <a:ext uri="{FF2B5EF4-FFF2-40B4-BE49-F238E27FC236}">
                <a16:creationId xmlns:a16="http://schemas.microsoft.com/office/drawing/2014/main" id="{D79F976C-11A8-4E98-AB94-446C820D753C}"/>
              </a:ext>
            </a:extLst>
          </p:cNvPr>
          <p:cNvSpPr/>
          <p:nvPr/>
        </p:nvSpPr>
        <p:spPr>
          <a:xfrm>
            <a:off x="2476500" y="2014537"/>
            <a:ext cx="1519436" cy="485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45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F606D9-8A97-456B-83CF-A1A6E7C10F08}"/>
              </a:ext>
            </a:extLst>
          </p:cNvPr>
          <p:cNvPicPr>
            <a:picLocks noChangeAspect="1"/>
          </p:cNvPicPr>
          <p:nvPr/>
        </p:nvPicPr>
        <p:blipFill>
          <a:blip r:embed="rId2"/>
          <a:stretch>
            <a:fillRect/>
          </a:stretch>
        </p:blipFill>
        <p:spPr>
          <a:xfrm>
            <a:off x="5292080" y="687555"/>
            <a:ext cx="2266870" cy="40633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 "Circulation Only" Circulation Desk</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4176464" cy="3979385"/>
          </a:xfrm>
        </p:spPr>
        <p:txBody>
          <a:bodyPr>
            <a:noAutofit/>
          </a:bodyPr>
          <a:lstStyle/>
          <a:p>
            <a:r>
              <a:rPr lang="en-US" dirty="0"/>
              <a:t>While at the “2</a:t>
            </a:r>
            <a:r>
              <a:rPr lang="en-US" baseline="30000" dirty="0"/>
              <a:t>nd</a:t>
            </a:r>
            <a:r>
              <a:rPr lang="en-US" dirty="0"/>
              <a:t> floor circulation desk” we access “Acquisitions &gt; Receiving and Invoicing &gt; Receive” </a:t>
            </a:r>
          </a:p>
        </p:txBody>
      </p:sp>
      <p:sp>
        <p:nvSpPr>
          <p:cNvPr id="7" name="Rectangle 6">
            <a:extLst>
              <a:ext uri="{FF2B5EF4-FFF2-40B4-BE49-F238E27FC236}">
                <a16:creationId xmlns:a16="http://schemas.microsoft.com/office/drawing/2014/main" id="{D79F976C-11A8-4E98-AB94-446C820D753C}"/>
              </a:ext>
            </a:extLst>
          </p:cNvPr>
          <p:cNvSpPr/>
          <p:nvPr/>
        </p:nvSpPr>
        <p:spPr>
          <a:xfrm>
            <a:off x="6084168" y="3939902"/>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621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 "Circulation Only" Circulation Desk</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1"/>
            <a:ext cx="8424936" cy="936104"/>
          </a:xfrm>
        </p:spPr>
        <p:txBody>
          <a:bodyPr>
            <a:noAutofit/>
          </a:bodyPr>
          <a:lstStyle/>
          <a:p>
            <a:r>
              <a:rPr lang="en-US" dirty="0"/>
              <a:t>Because this is a "Circulation Only" circulation desk, the logged in staff user at the “2</a:t>
            </a:r>
            <a:r>
              <a:rPr lang="en-US" baseline="30000" dirty="0"/>
              <a:t>nd</a:t>
            </a:r>
            <a:r>
              <a:rPr lang="en-US" dirty="0"/>
              <a:t> floor circulation desk” cannot do the “Receiving”, and instead will receive this message:</a:t>
            </a:r>
          </a:p>
        </p:txBody>
      </p:sp>
      <p:pic>
        <p:nvPicPr>
          <p:cNvPr id="5" name="Picture 4">
            <a:extLst>
              <a:ext uri="{FF2B5EF4-FFF2-40B4-BE49-F238E27FC236}">
                <a16:creationId xmlns:a16="http://schemas.microsoft.com/office/drawing/2014/main" id="{B79FC1EA-2D36-4245-BC5C-FAF073C29319}"/>
              </a:ext>
            </a:extLst>
          </p:cNvPr>
          <p:cNvPicPr>
            <a:picLocks noChangeAspect="1"/>
          </p:cNvPicPr>
          <p:nvPr/>
        </p:nvPicPr>
        <p:blipFill>
          <a:blip r:embed="rId2"/>
          <a:stretch>
            <a:fillRect/>
          </a:stretch>
        </p:blipFill>
        <p:spPr>
          <a:xfrm>
            <a:off x="3271837" y="2176462"/>
            <a:ext cx="2600325" cy="790575"/>
          </a:xfrm>
          <a:prstGeom prst="rect">
            <a:avLst/>
          </a:prstGeom>
          <a:ln>
            <a:solidFill>
              <a:schemeClr val="accent1"/>
            </a:solidFill>
          </a:ln>
        </p:spPr>
      </p:pic>
      <p:sp>
        <p:nvSpPr>
          <p:cNvPr id="7" name="Content Placeholder 3">
            <a:extLst>
              <a:ext uri="{FF2B5EF4-FFF2-40B4-BE49-F238E27FC236}">
                <a16:creationId xmlns:a16="http://schemas.microsoft.com/office/drawing/2014/main" id="{B3CE65B8-35A9-4AAB-BFCC-4D13F7778817}"/>
              </a:ext>
            </a:extLst>
          </p:cNvPr>
          <p:cNvSpPr txBox="1">
            <a:spLocks/>
          </p:cNvSpPr>
          <p:nvPr/>
        </p:nvSpPr>
        <p:spPr>
          <a:xfrm>
            <a:off x="395536" y="3363838"/>
            <a:ext cx="8424936" cy="122413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Note that in this case the logged in staff user has the relevant roles to do “Receiving” (and thus it appears in the menu) but is not in the correct circulation desk or acquisitions department.</a:t>
            </a:r>
          </a:p>
        </p:txBody>
      </p:sp>
    </p:spTree>
    <p:extLst>
      <p:ext uri="{BB962C8B-B14F-4D97-AF65-F5344CB8AC3E}">
        <p14:creationId xmlns:p14="http://schemas.microsoft.com/office/powerpoint/2010/main" val="242001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293999" cy="1240583"/>
          </a:xfrm>
        </p:spPr>
        <p:txBody>
          <a:bodyPr/>
          <a:lstStyle/>
          <a:p>
            <a:r>
              <a:rPr lang="en-US" sz="2800" dirty="0"/>
              <a:t>A "Circulation and Acquisitions" Circulation Desk</a:t>
            </a:r>
            <a:endParaRPr lang="en-US" dirty="0"/>
          </a:p>
        </p:txBody>
      </p:sp>
    </p:spTree>
    <p:extLst>
      <p:ext uri="{BB962C8B-B14F-4D97-AF65-F5344CB8AC3E}">
        <p14:creationId xmlns:p14="http://schemas.microsoft.com/office/powerpoint/2010/main" val="131016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lnSpcReduction="10000"/>
          </a:bodyPr>
          <a:lstStyle/>
          <a:p>
            <a:r>
              <a:rPr lang="en-US" dirty="0"/>
              <a:t>In some institutions the same employee may do both acquisitions receiving and circulation activities (such as loans and returns).</a:t>
            </a:r>
          </a:p>
          <a:p>
            <a:r>
              <a:rPr lang="en-US" dirty="0"/>
              <a:t>Rather than making the user switch between a “Circulation Desk” (when doing circulation activities) and a “Receiving Department” (when doing acquisitions receiving), it is possible to make the circulation desk be able to do </a:t>
            </a:r>
            <a:r>
              <a:rPr lang="en-US" b="1" dirty="0"/>
              <a:t>both</a:t>
            </a:r>
            <a:r>
              <a:rPr lang="en-US" dirty="0"/>
              <a:t> activities.</a:t>
            </a:r>
          </a:p>
          <a:p>
            <a:r>
              <a:rPr lang="en-US" dirty="0"/>
              <a:t>This way the staff user won’t need to select a different location when switching between “Circulation Activities” and “Acquisition's receiving”</a:t>
            </a:r>
          </a:p>
        </p:txBody>
      </p:sp>
    </p:spTree>
    <p:extLst>
      <p:ext uri="{BB962C8B-B14F-4D97-AF65-F5344CB8AC3E}">
        <p14:creationId xmlns:p14="http://schemas.microsoft.com/office/powerpoint/2010/main" val="170303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dirty="0"/>
              <a:t>In order to make the circulation desk be able to do both circulation activities and acquisitions receiving a Work Order Type of “Acquisitions Technical Services” (or similarly names work order type which will correspond to an acquisitions work order) should be added to the “Work Order Types” tab of the circulation desk.</a:t>
            </a:r>
          </a:p>
        </p:txBody>
      </p:sp>
    </p:spTree>
    <p:extLst>
      <p:ext uri="{BB962C8B-B14F-4D97-AF65-F5344CB8AC3E}">
        <p14:creationId xmlns:p14="http://schemas.microsoft.com/office/powerpoint/2010/main" val="188271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a:bodyPr>
          <a:lstStyle/>
          <a:p>
            <a:r>
              <a:rPr lang="en-US" dirty="0"/>
              <a:t>Here we will edit the “2</a:t>
            </a:r>
            <a:r>
              <a:rPr lang="en-US" baseline="30000" dirty="0"/>
              <a:t>nd</a:t>
            </a:r>
            <a:r>
              <a:rPr lang="en-US" dirty="0"/>
              <a:t> floor circulation desk”</a:t>
            </a:r>
          </a:p>
        </p:txBody>
      </p:sp>
      <p:pic>
        <p:nvPicPr>
          <p:cNvPr id="7" name="Picture 6">
            <a:extLst>
              <a:ext uri="{FF2B5EF4-FFF2-40B4-BE49-F238E27FC236}">
                <a16:creationId xmlns:a16="http://schemas.microsoft.com/office/drawing/2014/main" id="{BCCFDE03-BF85-44BD-BAA0-A075C27EC32B}"/>
              </a:ext>
            </a:extLst>
          </p:cNvPr>
          <p:cNvPicPr>
            <a:picLocks noChangeAspect="1"/>
          </p:cNvPicPr>
          <p:nvPr/>
        </p:nvPicPr>
        <p:blipFill>
          <a:blip r:embed="rId2"/>
          <a:stretch>
            <a:fillRect/>
          </a:stretch>
        </p:blipFill>
        <p:spPr>
          <a:xfrm>
            <a:off x="-5019" y="1472687"/>
            <a:ext cx="9144000" cy="3078788"/>
          </a:xfrm>
          <a:prstGeom prst="rect">
            <a:avLst/>
          </a:prstGeom>
          <a:ln>
            <a:solidFill>
              <a:schemeClr val="accent1"/>
            </a:solidFill>
          </a:ln>
        </p:spPr>
      </p:pic>
      <p:sp>
        <p:nvSpPr>
          <p:cNvPr id="8" name="Rectangle 7">
            <a:extLst>
              <a:ext uri="{FF2B5EF4-FFF2-40B4-BE49-F238E27FC236}">
                <a16:creationId xmlns:a16="http://schemas.microsoft.com/office/drawing/2014/main" id="{E7D7975C-6EFC-472B-BEA6-142FC472659D}"/>
              </a:ext>
            </a:extLst>
          </p:cNvPr>
          <p:cNvSpPr/>
          <p:nvPr/>
        </p:nvSpPr>
        <p:spPr>
          <a:xfrm>
            <a:off x="7452320" y="3435846"/>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25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DD842C-9F1B-42F3-AB6C-22DB07F2A927}"/>
              </a:ext>
            </a:extLst>
          </p:cNvPr>
          <p:cNvPicPr>
            <a:picLocks noChangeAspect="1"/>
          </p:cNvPicPr>
          <p:nvPr/>
        </p:nvPicPr>
        <p:blipFill>
          <a:blip r:embed="rId2"/>
          <a:stretch>
            <a:fillRect/>
          </a:stretch>
        </p:blipFill>
        <p:spPr>
          <a:xfrm>
            <a:off x="0" y="1618604"/>
            <a:ext cx="9144000" cy="190629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a:bodyPr>
          <a:lstStyle/>
          <a:p>
            <a:r>
              <a:rPr lang="en-US" dirty="0"/>
              <a:t>In the “Work Order Types” tab we will add a work order type</a:t>
            </a:r>
          </a:p>
        </p:txBody>
      </p:sp>
      <p:sp>
        <p:nvSpPr>
          <p:cNvPr id="7" name="Rectangle 6">
            <a:extLst>
              <a:ext uri="{FF2B5EF4-FFF2-40B4-BE49-F238E27FC236}">
                <a16:creationId xmlns:a16="http://schemas.microsoft.com/office/drawing/2014/main" id="{05D6AAB1-649E-43CA-9894-B4DC60FEB32A}"/>
              </a:ext>
            </a:extLst>
          </p:cNvPr>
          <p:cNvSpPr/>
          <p:nvPr/>
        </p:nvSpPr>
        <p:spPr>
          <a:xfrm>
            <a:off x="2267744" y="2139720"/>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9BDA72-9D0E-4C68-8AC9-BAC75CB5DBE1}"/>
              </a:ext>
            </a:extLst>
          </p:cNvPr>
          <p:cNvSpPr/>
          <p:nvPr/>
        </p:nvSpPr>
        <p:spPr>
          <a:xfrm>
            <a:off x="7768298" y="2502662"/>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43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49984" y="436492"/>
            <a:ext cx="5686512" cy="4208505"/>
          </a:xfrm>
        </p:spPr>
        <p:txBody>
          <a:bodyPr>
            <a:normAutofit/>
          </a:bodyPr>
          <a:lstStyle/>
          <a:p>
            <a:r>
              <a:rPr lang="en-US" sz="2000" dirty="0"/>
              <a:t>Introduction</a:t>
            </a:r>
          </a:p>
          <a:p>
            <a:r>
              <a:rPr lang="en-US" sz="2000" dirty="0"/>
              <a:t>Accessing the Circulation Desk Configurations</a:t>
            </a:r>
          </a:p>
          <a:p>
            <a:r>
              <a:rPr lang="en-US" sz="2000" dirty="0"/>
              <a:t>A "Circulation Only" Circulation Desk</a:t>
            </a:r>
          </a:p>
          <a:p>
            <a:r>
              <a:rPr lang="en-US" sz="2000" dirty="0"/>
              <a:t>A "Circulation and Acquisitions" Circulation Desk</a:t>
            </a:r>
          </a:p>
          <a:p>
            <a:r>
              <a:rPr lang="en-US" sz="2000" dirty="0"/>
              <a:t>A "Circulation and Digitization" Circulation Desk</a:t>
            </a:r>
          </a:p>
          <a:p>
            <a:r>
              <a:rPr lang="en-US" sz="2000" dirty="0"/>
              <a:t>A circulation desk which can register new users</a:t>
            </a:r>
          </a:p>
          <a:p>
            <a:r>
              <a:rPr lang="en-US" sz="2000" dirty="0"/>
              <a:t>A circulation desk which can accept payments for fines and fees</a:t>
            </a:r>
            <a:endParaRPr lang="en-US" sz="2000" b="1" dirty="0"/>
          </a:p>
          <a:p>
            <a:endParaRPr lang="en-US" sz="2000" b="1" dirty="0"/>
          </a:p>
          <a:p>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5FB6E256-5D04-4E4F-AEC3-810E1D0E56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
        <p:nvSpPr>
          <p:cNvPr id="161" name="Slide Number Placeholder 1">
            <a:extLst>
              <a:ext uri="{FF2B5EF4-FFF2-40B4-BE49-F238E27FC236}">
                <a16:creationId xmlns:a16="http://schemas.microsoft.com/office/drawing/2014/main" id="{C997373C-E1C7-44CA-9AEA-B64DD1A1829C}"/>
              </a:ext>
            </a:extLst>
          </p:cNvPr>
          <p:cNvSpPr>
            <a:spLocks noGrp="1"/>
          </p:cNvSpPr>
          <p:nvPr>
            <p:ph type="sldNum" sz="quarter" idx="10"/>
          </p:nvPr>
        </p:nvSpPr>
        <p:spPr>
          <a:xfrm>
            <a:off x="4302217" y="4812039"/>
            <a:ext cx="539567" cy="365125"/>
          </a:xfrm>
        </p:spPr>
        <p:txBody>
          <a:bodyPr/>
          <a:lstStyle/>
          <a:p>
            <a:fld id="{1C146586-7EC2-481D-848F-8CE41EB2DE6C}" type="slidenum">
              <a:rPr lang="en-US" smtClean="0"/>
              <a:pPr/>
              <a:t>2</a:t>
            </a:fld>
            <a:endParaRPr lang="en-US" dirty="0"/>
          </a:p>
        </p:txBody>
      </p:sp>
    </p:spTree>
    <p:extLst>
      <p:ext uri="{BB962C8B-B14F-4D97-AF65-F5344CB8AC3E}">
        <p14:creationId xmlns:p14="http://schemas.microsoft.com/office/powerpoint/2010/main" val="1442708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F5EEC-6F71-486D-8B7D-62D2E97BEEEE}"/>
              </a:ext>
            </a:extLst>
          </p:cNvPr>
          <p:cNvPicPr>
            <a:picLocks noChangeAspect="1"/>
          </p:cNvPicPr>
          <p:nvPr/>
        </p:nvPicPr>
        <p:blipFill>
          <a:blip r:embed="rId2"/>
          <a:stretch>
            <a:fillRect/>
          </a:stretch>
        </p:blipFill>
        <p:spPr>
          <a:xfrm>
            <a:off x="3043237" y="1683618"/>
            <a:ext cx="3057525" cy="24003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a:bodyPr>
          <a:lstStyle/>
          <a:p>
            <a:r>
              <a:rPr lang="en-US" dirty="0"/>
              <a:t>We will choose “Acquisitions Technical Services”</a:t>
            </a:r>
          </a:p>
        </p:txBody>
      </p:sp>
      <p:sp>
        <p:nvSpPr>
          <p:cNvPr id="7" name="Rectangle 6">
            <a:extLst>
              <a:ext uri="{FF2B5EF4-FFF2-40B4-BE49-F238E27FC236}">
                <a16:creationId xmlns:a16="http://schemas.microsoft.com/office/drawing/2014/main" id="{05D6AAB1-649E-43CA-9894-B4DC60FEB32A}"/>
              </a:ext>
            </a:extLst>
          </p:cNvPr>
          <p:cNvSpPr/>
          <p:nvPr/>
        </p:nvSpPr>
        <p:spPr>
          <a:xfrm>
            <a:off x="3185600" y="2163688"/>
            <a:ext cx="21064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4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25F246-37BD-4E60-A88A-0C965E8E0081}"/>
              </a:ext>
            </a:extLst>
          </p:cNvPr>
          <p:cNvPicPr>
            <a:picLocks noChangeAspect="1"/>
          </p:cNvPicPr>
          <p:nvPr/>
        </p:nvPicPr>
        <p:blipFill>
          <a:blip r:embed="rId2"/>
          <a:stretch>
            <a:fillRect/>
          </a:stretch>
        </p:blipFill>
        <p:spPr>
          <a:xfrm>
            <a:off x="0" y="1560449"/>
            <a:ext cx="9144000" cy="202260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576064"/>
          </a:xfrm>
        </p:spPr>
        <p:txBody>
          <a:bodyPr>
            <a:normAutofit/>
          </a:bodyPr>
          <a:lstStyle/>
          <a:p>
            <a:r>
              <a:rPr lang="en-US" dirty="0"/>
              <a:t>The Work Order Type has been added</a:t>
            </a:r>
          </a:p>
        </p:txBody>
      </p:sp>
      <p:sp>
        <p:nvSpPr>
          <p:cNvPr id="7" name="Rectangle 6">
            <a:extLst>
              <a:ext uri="{FF2B5EF4-FFF2-40B4-BE49-F238E27FC236}">
                <a16:creationId xmlns:a16="http://schemas.microsoft.com/office/drawing/2014/main" id="{05D6AAB1-649E-43CA-9894-B4DC60FEB32A}"/>
              </a:ext>
            </a:extLst>
          </p:cNvPr>
          <p:cNvSpPr/>
          <p:nvPr/>
        </p:nvSpPr>
        <p:spPr>
          <a:xfrm>
            <a:off x="2213821" y="2081565"/>
            <a:ext cx="120605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962CD6-BE02-442B-80B6-4DE64F0BBF0C}"/>
              </a:ext>
            </a:extLst>
          </p:cNvPr>
          <p:cNvSpPr/>
          <p:nvPr/>
        </p:nvSpPr>
        <p:spPr>
          <a:xfrm>
            <a:off x="467544" y="3003798"/>
            <a:ext cx="187220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15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6E0524-B59B-4AA2-A72C-19C95272BAD9}"/>
              </a:ext>
            </a:extLst>
          </p:cNvPr>
          <p:cNvPicPr>
            <a:picLocks noChangeAspect="1"/>
          </p:cNvPicPr>
          <p:nvPr/>
        </p:nvPicPr>
        <p:blipFill>
          <a:blip r:embed="rId2"/>
          <a:stretch>
            <a:fillRect/>
          </a:stretch>
        </p:blipFill>
        <p:spPr>
          <a:xfrm>
            <a:off x="0" y="1713582"/>
            <a:ext cx="9144000" cy="29464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864095"/>
          </a:xfrm>
        </p:spPr>
        <p:txBody>
          <a:bodyPr>
            <a:normAutofit fontScale="70000" lnSpcReduction="20000"/>
          </a:bodyPr>
          <a:lstStyle/>
          <a:p>
            <a:r>
              <a:rPr lang="en-US" dirty="0"/>
              <a:t>A “General Information” Note: We added “Acquisitions Technical Services”.  The full list of work order types and their definitions may be access at “Configuration Menu &gt; General &gt; Choose an institution or a library &gt; Work Orders and Departments  &gt; Work Order Types</a:t>
            </a:r>
          </a:p>
        </p:txBody>
      </p:sp>
      <p:sp>
        <p:nvSpPr>
          <p:cNvPr id="7" name="Rectangle 6">
            <a:extLst>
              <a:ext uri="{FF2B5EF4-FFF2-40B4-BE49-F238E27FC236}">
                <a16:creationId xmlns:a16="http://schemas.microsoft.com/office/drawing/2014/main" id="{05D6AAB1-649E-43CA-9894-B4DC60FEB32A}"/>
              </a:ext>
            </a:extLst>
          </p:cNvPr>
          <p:cNvSpPr/>
          <p:nvPr/>
        </p:nvSpPr>
        <p:spPr>
          <a:xfrm>
            <a:off x="216024" y="2771202"/>
            <a:ext cx="2699792" cy="292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BE314D-75E6-43F5-8B20-0417CCC477E8}"/>
              </a:ext>
            </a:extLst>
          </p:cNvPr>
          <p:cNvSpPr txBox="1"/>
          <p:nvPr/>
        </p:nvSpPr>
        <p:spPr>
          <a:xfrm>
            <a:off x="2627784" y="3484700"/>
            <a:ext cx="2592288" cy="646331"/>
          </a:xfrm>
          <a:prstGeom prst="rect">
            <a:avLst/>
          </a:prstGeom>
          <a:solidFill>
            <a:schemeClr val="bg1"/>
          </a:solidFill>
          <a:ln>
            <a:solidFill>
              <a:schemeClr val="accent1"/>
            </a:solidFill>
          </a:ln>
        </p:spPr>
        <p:txBody>
          <a:bodyPr wrap="square" rtlCol="0">
            <a:spAutoFit/>
          </a:bodyPr>
          <a:lstStyle/>
          <a:p>
            <a:r>
              <a:rPr lang="en-US" dirty="0"/>
              <a:t>This is the one we added to the circulation desk</a:t>
            </a:r>
          </a:p>
        </p:txBody>
      </p:sp>
      <p:cxnSp>
        <p:nvCxnSpPr>
          <p:cNvPr id="12" name="Straight Arrow Connector 11">
            <a:extLst>
              <a:ext uri="{FF2B5EF4-FFF2-40B4-BE49-F238E27FC236}">
                <a16:creationId xmlns:a16="http://schemas.microsoft.com/office/drawing/2014/main" id="{896304D8-0C82-451B-AB8B-D2A1DDAAB8F3}"/>
              </a:ext>
            </a:extLst>
          </p:cNvPr>
          <p:cNvCxnSpPr>
            <a:cxnSpLocks/>
          </p:cNvCxnSpPr>
          <p:nvPr/>
        </p:nvCxnSpPr>
        <p:spPr>
          <a:xfrm flipH="1" flipV="1">
            <a:off x="2699792" y="3063928"/>
            <a:ext cx="216024" cy="4207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49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12" name="Content Placeholder 3">
            <a:extLst>
              <a:ext uri="{FF2B5EF4-FFF2-40B4-BE49-F238E27FC236}">
                <a16:creationId xmlns:a16="http://schemas.microsoft.com/office/drawing/2014/main" id="{321B503F-B8E3-4A2C-B62D-4E5116A97200}"/>
              </a:ext>
            </a:extLst>
          </p:cNvPr>
          <p:cNvSpPr>
            <a:spLocks noGrp="1"/>
          </p:cNvSpPr>
          <p:nvPr>
            <p:ph idx="1"/>
          </p:nvPr>
        </p:nvSpPr>
        <p:spPr>
          <a:xfrm>
            <a:off x="395536" y="771550"/>
            <a:ext cx="8424936" cy="3979385"/>
          </a:xfrm>
        </p:spPr>
        <p:txBody>
          <a:bodyPr>
            <a:noAutofit/>
          </a:bodyPr>
          <a:lstStyle/>
          <a:p>
            <a:r>
              <a:rPr lang="en-US" dirty="0"/>
              <a:t>The logged in staff user is again at the “2</a:t>
            </a:r>
            <a:r>
              <a:rPr lang="en-US" baseline="30000" dirty="0"/>
              <a:t>nd</a:t>
            </a:r>
            <a:r>
              <a:rPr lang="en-US" dirty="0"/>
              <a:t> floor circulation desk” </a:t>
            </a:r>
          </a:p>
        </p:txBody>
      </p:sp>
      <p:pic>
        <p:nvPicPr>
          <p:cNvPr id="13" name="Picture 12">
            <a:extLst>
              <a:ext uri="{FF2B5EF4-FFF2-40B4-BE49-F238E27FC236}">
                <a16:creationId xmlns:a16="http://schemas.microsoft.com/office/drawing/2014/main" id="{2D5B88E5-A0DD-4E96-91E7-59576D146AFC}"/>
              </a:ext>
            </a:extLst>
          </p:cNvPr>
          <p:cNvPicPr>
            <a:picLocks noChangeAspect="1"/>
          </p:cNvPicPr>
          <p:nvPr/>
        </p:nvPicPr>
        <p:blipFill>
          <a:blip r:embed="rId2"/>
          <a:stretch>
            <a:fillRect/>
          </a:stretch>
        </p:blipFill>
        <p:spPr>
          <a:xfrm>
            <a:off x="2476500" y="2014537"/>
            <a:ext cx="4191000" cy="1114425"/>
          </a:xfrm>
          <a:prstGeom prst="rect">
            <a:avLst/>
          </a:prstGeom>
          <a:ln>
            <a:solidFill>
              <a:schemeClr val="accent1"/>
            </a:solidFill>
          </a:ln>
        </p:spPr>
      </p:pic>
      <p:sp>
        <p:nvSpPr>
          <p:cNvPr id="14" name="Rectangle 13">
            <a:extLst>
              <a:ext uri="{FF2B5EF4-FFF2-40B4-BE49-F238E27FC236}">
                <a16:creationId xmlns:a16="http://schemas.microsoft.com/office/drawing/2014/main" id="{2B25CE1C-DA66-4C8D-A561-FC8B31501959}"/>
              </a:ext>
            </a:extLst>
          </p:cNvPr>
          <p:cNvSpPr/>
          <p:nvPr/>
        </p:nvSpPr>
        <p:spPr>
          <a:xfrm>
            <a:off x="2476500" y="2014537"/>
            <a:ext cx="1519436" cy="485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0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pic>
        <p:nvPicPr>
          <p:cNvPr id="9" name="Picture 8">
            <a:extLst>
              <a:ext uri="{FF2B5EF4-FFF2-40B4-BE49-F238E27FC236}">
                <a16:creationId xmlns:a16="http://schemas.microsoft.com/office/drawing/2014/main" id="{E1A623F6-916B-4136-8F11-20525002A1B9}"/>
              </a:ext>
            </a:extLst>
          </p:cNvPr>
          <p:cNvPicPr>
            <a:picLocks noChangeAspect="1"/>
          </p:cNvPicPr>
          <p:nvPr/>
        </p:nvPicPr>
        <p:blipFill>
          <a:blip r:embed="rId2"/>
          <a:stretch>
            <a:fillRect/>
          </a:stretch>
        </p:blipFill>
        <p:spPr>
          <a:xfrm>
            <a:off x="5292080" y="687555"/>
            <a:ext cx="2266870" cy="4063380"/>
          </a:xfrm>
          <a:prstGeom prst="rect">
            <a:avLst/>
          </a:prstGeom>
          <a:ln>
            <a:solidFill>
              <a:schemeClr val="accent1"/>
            </a:solidFill>
          </a:ln>
        </p:spPr>
      </p:pic>
      <p:sp>
        <p:nvSpPr>
          <p:cNvPr id="11" name="Content Placeholder 3">
            <a:extLst>
              <a:ext uri="{FF2B5EF4-FFF2-40B4-BE49-F238E27FC236}">
                <a16:creationId xmlns:a16="http://schemas.microsoft.com/office/drawing/2014/main" id="{B8EBC7F1-F7A0-4076-8742-E9DDE2F03E8F}"/>
              </a:ext>
            </a:extLst>
          </p:cNvPr>
          <p:cNvSpPr>
            <a:spLocks noGrp="1"/>
          </p:cNvSpPr>
          <p:nvPr>
            <p:ph idx="1"/>
          </p:nvPr>
        </p:nvSpPr>
        <p:spPr>
          <a:xfrm>
            <a:off x="395536" y="771550"/>
            <a:ext cx="4176464" cy="3979385"/>
          </a:xfrm>
        </p:spPr>
        <p:txBody>
          <a:bodyPr>
            <a:noAutofit/>
          </a:bodyPr>
          <a:lstStyle/>
          <a:p>
            <a:r>
              <a:rPr lang="en-US" dirty="0"/>
              <a:t>While at the “2</a:t>
            </a:r>
            <a:r>
              <a:rPr lang="en-US" baseline="30000" dirty="0"/>
              <a:t>nd</a:t>
            </a:r>
            <a:r>
              <a:rPr lang="en-US" dirty="0"/>
              <a:t> floor circulation desk” we again access “Acquisitions &gt; Receiving and Invoicing &gt; Receive” </a:t>
            </a:r>
          </a:p>
        </p:txBody>
      </p:sp>
      <p:sp>
        <p:nvSpPr>
          <p:cNvPr id="12" name="Rectangle 11">
            <a:extLst>
              <a:ext uri="{FF2B5EF4-FFF2-40B4-BE49-F238E27FC236}">
                <a16:creationId xmlns:a16="http://schemas.microsoft.com/office/drawing/2014/main" id="{5E09FD84-5BB5-4783-8738-DAB95C2FDBAF}"/>
              </a:ext>
            </a:extLst>
          </p:cNvPr>
          <p:cNvSpPr/>
          <p:nvPr/>
        </p:nvSpPr>
        <p:spPr>
          <a:xfrm>
            <a:off x="6084168" y="3939902"/>
            <a:ext cx="5040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354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A "Circulation and Acquisitions" Circulation Desk</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958778"/>
          </a:xfrm>
        </p:spPr>
        <p:txBody>
          <a:bodyPr>
            <a:normAutofit/>
          </a:bodyPr>
          <a:lstStyle/>
          <a:p>
            <a:r>
              <a:rPr lang="en-US" sz="2000" dirty="0"/>
              <a:t>Instead of getting the message “No acquisition department was selected” (as happened last time) we now can receive acquisitions items </a:t>
            </a:r>
          </a:p>
        </p:txBody>
      </p:sp>
      <p:sp>
        <p:nvSpPr>
          <p:cNvPr id="10" name="Rectangle 9">
            <a:extLst>
              <a:ext uri="{FF2B5EF4-FFF2-40B4-BE49-F238E27FC236}">
                <a16:creationId xmlns:a16="http://schemas.microsoft.com/office/drawing/2014/main" id="{989B1838-C3DF-4341-95F5-20141D5F9A60}"/>
              </a:ext>
            </a:extLst>
          </p:cNvPr>
          <p:cNvSpPr/>
          <p:nvPr/>
        </p:nvSpPr>
        <p:spPr>
          <a:xfrm>
            <a:off x="4841784" y="2634709"/>
            <a:ext cx="915431" cy="297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6E8D00-2D54-4661-BB55-9DDB9F7B1042}"/>
              </a:ext>
            </a:extLst>
          </p:cNvPr>
          <p:cNvPicPr>
            <a:picLocks noChangeAspect="1"/>
          </p:cNvPicPr>
          <p:nvPr/>
        </p:nvPicPr>
        <p:blipFill>
          <a:blip r:embed="rId2"/>
          <a:stretch>
            <a:fillRect/>
          </a:stretch>
        </p:blipFill>
        <p:spPr>
          <a:xfrm>
            <a:off x="665820" y="1551517"/>
            <a:ext cx="7812360" cy="3224869"/>
          </a:xfrm>
          <a:prstGeom prst="rect">
            <a:avLst/>
          </a:prstGeom>
          <a:ln>
            <a:solidFill>
              <a:schemeClr val="accent1"/>
            </a:solidFill>
          </a:ln>
        </p:spPr>
      </p:pic>
    </p:spTree>
    <p:extLst>
      <p:ext uri="{BB962C8B-B14F-4D97-AF65-F5344CB8AC3E}">
        <p14:creationId xmlns:p14="http://schemas.microsoft.com/office/powerpoint/2010/main" val="1861587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293999" cy="1240583"/>
          </a:xfrm>
        </p:spPr>
        <p:txBody>
          <a:bodyPr/>
          <a:lstStyle/>
          <a:p>
            <a:r>
              <a:rPr lang="en-US" sz="2800" dirty="0"/>
              <a:t>A "Circulation and Digitization" Circulation Desk</a:t>
            </a:r>
            <a:endParaRPr lang="en-US" dirty="0"/>
          </a:p>
        </p:txBody>
      </p:sp>
    </p:spTree>
    <p:extLst>
      <p:ext uri="{BB962C8B-B14F-4D97-AF65-F5344CB8AC3E}">
        <p14:creationId xmlns:p14="http://schemas.microsoft.com/office/powerpoint/2010/main" val="1181199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816424"/>
          </a:xfrm>
        </p:spPr>
        <p:txBody>
          <a:bodyPr>
            <a:normAutofit lnSpcReduction="10000"/>
          </a:bodyPr>
          <a:lstStyle/>
          <a:p>
            <a:r>
              <a:rPr lang="en-US" dirty="0"/>
              <a:t>It is possible to define that a circulation desk will “support digitization” and thereby act as a digitization department.</a:t>
            </a:r>
          </a:p>
          <a:p>
            <a:r>
              <a:rPr lang="en-US" dirty="0"/>
              <a:t>This is useful in the case of an institution not having a dedicated separate “digitization department”, but rather that all digitization activities are done at the circulation desk.</a:t>
            </a:r>
          </a:p>
          <a:p>
            <a:r>
              <a:rPr lang="en-US" dirty="0"/>
              <a:t>In this manner if a staff user does both circulation and digitization activities, he or she can do all activities at one location without needing to change the “currently at” setting, switching back and forth from a circulation desk to a digitization department.</a:t>
            </a:r>
          </a:p>
        </p:txBody>
      </p:sp>
      <p:sp>
        <p:nvSpPr>
          <p:cNvPr id="12" name="Title 2">
            <a:extLst>
              <a:ext uri="{FF2B5EF4-FFF2-40B4-BE49-F238E27FC236}">
                <a16:creationId xmlns:a16="http://schemas.microsoft.com/office/drawing/2014/main" id="{DD9E5362-A66C-4514-A363-26D748E10E17}"/>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Tree>
    <p:extLst>
      <p:ext uri="{BB962C8B-B14F-4D97-AF65-F5344CB8AC3E}">
        <p14:creationId xmlns:p14="http://schemas.microsoft.com/office/powerpoint/2010/main" val="2556912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816424"/>
          </a:xfrm>
        </p:spPr>
        <p:txBody>
          <a:bodyPr>
            <a:normAutofit/>
          </a:bodyPr>
          <a:lstStyle/>
          <a:p>
            <a:r>
              <a:rPr lang="en-US" dirty="0"/>
              <a:t>The option to define that the circulation desk will act as a digitization  department is defined in the “General” tab in the “Digitization Department” section by selecting the checkbox “Supports Digitization”.</a:t>
            </a:r>
          </a:p>
          <a:p>
            <a:r>
              <a:rPr lang="en-US" dirty="0"/>
              <a:t>In the example here we will show what happens before and after selecting the checkbox “Supports Digitization” for the Circulation Desk named “2</a:t>
            </a:r>
            <a:r>
              <a:rPr lang="en-US" baseline="30000" dirty="0"/>
              <a:t>nd</a:t>
            </a:r>
            <a:r>
              <a:rPr lang="en-US" dirty="0"/>
              <a:t> floor circulation desk”.</a:t>
            </a:r>
          </a:p>
          <a:p>
            <a:r>
              <a:rPr lang="en-US" dirty="0"/>
              <a:t>We will then do a workflow using the “2</a:t>
            </a:r>
            <a:r>
              <a:rPr lang="en-US" baseline="30000" dirty="0"/>
              <a:t>nd</a:t>
            </a:r>
            <a:r>
              <a:rPr lang="en-US" dirty="0"/>
              <a:t> floor circulation desk” as a digitization department. </a:t>
            </a:r>
          </a:p>
          <a:p>
            <a:endParaRPr lang="en-US" dirty="0"/>
          </a:p>
        </p:txBody>
      </p:sp>
      <p:sp>
        <p:nvSpPr>
          <p:cNvPr id="12" name="Title 2">
            <a:extLst>
              <a:ext uri="{FF2B5EF4-FFF2-40B4-BE49-F238E27FC236}">
                <a16:creationId xmlns:a16="http://schemas.microsoft.com/office/drawing/2014/main" id="{DD9E5362-A66C-4514-A363-26D748E10E17}"/>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Tree>
    <p:extLst>
      <p:ext uri="{BB962C8B-B14F-4D97-AF65-F5344CB8AC3E}">
        <p14:creationId xmlns:p14="http://schemas.microsoft.com/office/powerpoint/2010/main" val="3653779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dirty="0"/>
              <a:t>In the “General Details” tab of the “2</a:t>
            </a:r>
            <a:r>
              <a:rPr lang="en-US" baseline="30000" dirty="0"/>
              <a:t>nd</a:t>
            </a:r>
            <a:r>
              <a:rPr lang="en-US" dirty="0"/>
              <a:t> floor circulation desk” the “Supports Digitization” checkbox is </a:t>
            </a:r>
            <a:r>
              <a:rPr lang="en-US" dirty="0">
                <a:highlight>
                  <a:srgbClr val="FFFF00"/>
                </a:highlight>
              </a:rPr>
              <a:t>not</a:t>
            </a:r>
            <a:r>
              <a:rPr lang="en-US" dirty="0"/>
              <a:t> checked:</a:t>
            </a:r>
          </a:p>
        </p:txBody>
      </p:sp>
      <p:sp>
        <p:nvSpPr>
          <p:cNvPr id="8" name="Title 2">
            <a:extLst>
              <a:ext uri="{FF2B5EF4-FFF2-40B4-BE49-F238E27FC236}">
                <a16:creationId xmlns:a16="http://schemas.microsoft.com/office/drawing/2014/main" id="{22D2DBDF-09FF-49DA-85FB-E7C28A982DB2}"/>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pic>
        <p:nvPicPr>
          <p:cNvPr id="5" name="Picture 4">
            <a:extLst>
              <a:ext uri="{FF2B5EF4-FFF2-40B4-BE49-F238E27FC236}">
                <a16:creationId xmlns:a16="http://schemas.microsoft.com/office/drawing/2014/main" id="{F4C8F809-A247-4C11-A4CB-1E032FE479D2}"/>
              </a:ext>
            </a:extLst>
          </p:cNvPr>
          <p:cNvPicPr>
            <a:picLocks noChangeAspect="1"/>
          </p:cNvPicPr>
          <p:nvPr/>
        </p:nvPicPr>
        <p:blipFill>
          <a:blip r:embed="rId2"/>
          <a:stretch>
            <a:fillRect/>
          </a:stretch>
        </p:blipFill>
        <p:spPr>
          <a:xfrm>
            <a:off x="9525" y="1707654"/>
            <a:ext cx="9124950" cy="752475"/>
          </a:xfrm>
          <a:prstGeom prst="rect">
            <a:avLst/>
          </a:prstGeom>
          <a:ln>
            <a:solidFill>
              <a:schemeClr val="accent1"/>
            </a:solidFill>
          </a:ln>
        </p:spPr>
      </p:pic>
      <p:sp>
        <p:nvSpPr>
          <p:cNvPr id="9" name="Content Placeholder 3">
            <a:extLst>
              <a:ext uri="{FF2B5EF4-FFF2-40B4-BE49-F238E27FC236}">
                <a16:creationId xmlns:a16="http://schemas.microsoft.com/office/drawing/2014/main" id="{2BDBD904-5246-4E42-9B13-313A4A64A6E3}"/>
              </a:ext>
            </a:extLst>
          </p:cNvPr>
          <p:cNvSpPr txBox="1">
            <a:spLocks/>
          </p:cNvSpPr>
          <p:nvPr/>
        </p:nvSpPr>
        <p:spPr>
          <a:xfrm>
            <a:off x="395536" y="2571750"/>
            <a:ext cx="8424936"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the “General Details” tab of the “Main Circulation Desk” the “Supports Digitization” checkbox </a:t>
            </a:r>
            <a:r>
              <a:rPr lang="en-US" dirty="0">
                <a:highlight>
                  <a:srgbClr val="FFFF00"/>
                </a:highlight>
              </a:rPr>
              <a:t>is</a:t>
            </a:r>
            <a:r>
              <a:rPr lang="en-US" dirty="0"/>
              <a:t> checked:</a:t>
            </a:r>
          </a:p>
        </p:txBody>
      </p:sp>
      <p:pic>
        <p:nvPicPr>
          <p:cNvPr id="10" name="Picture 9">
            <a:extLst>
              <a:ext uri="{FF2B5EF4-FFF2-40B4-BE49-F238E27FC236}">
                <a16:creationId xmlns:a16="http://schemas.microsoft.com/office/drawing/2014/main" id="{1F36FDE9-0D57-4832-8E8C-8E62B2DE38EB}"/>
              </a:ext>
            </a:extLst>
          </p:cNvPr>
          <p:cNvPicPr>
            <a:picLocks noChangeAspect="1"/>
          </p:cNvPicPr>
          <p:nvPr/>
        </p:nvPicPr>
        <p:blipFill>
          <a:blip r:embed="rId3"/>
          <a:stretch>
            <a:fillRect/>
          </a:stretch>
        </p:blipFill>
        <p:spPr>
          <a:xfrm>
            <a:off x="0" y="3482049"/>
            <a:ext cx="9144000" cy="1033917"/>
          </a:xfrm>
          <a:prstGeom prst="rect">
            <a:avLst/>
          </a:prstGeom>
          <a:ln>
            <a:solidFill>
              <a:schemeClr val="accent1"/>
            </a:solidFill>
          </a:ln>
        </p:spPr>
      </p:pic>
      <p:sp>
        <p:nvSpPr>
          <p:cNvPr id="11" name="Rectangle 10">
            <a:extLst>
              <a:ext uri="{FF2B5EF4-FFF2-40B4-BE49-F238E27FC236}">
                <a16:creationId xmlns:a16="http://schemas.microsoft.com/office/drawing/2014/main" id="{A310BEB8-441A-49F0-B13C-FB46572C8430}"/>
              </a:ext>
            </a:extLst>
          </p:cNvPr>
          <p:cNvSpPr/>
          <p:nvPr/>
        </p:nvSpPr>
        <p:spPr>
          <a:xfrm>
            <a:off x="1115616" y="1998226"/>
            <a:ext cx="432048"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2F7A6D-35F7-4477-8F1E-E6F7D6F95863}"/>
              </a:ext>
            </a:extLst>
          </p:cNvPr>
          <p:cNvSpPr/>
          <p:nvPr/>
        </p:nvSpPr>
        <p:spPr>
          <a:xfrm>
            <a:off x="1140179" y="3782982"/>
            <a:ext cx="432048"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16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1008112"/>
          </a:xfrm>
        </p:spPr>
        <p:txBody>
          <a:bodyPr>
            <a:normAutofit/>
          </a:bodyPr>
          <a:lstStyle/>
          <a:p>
            <a:r>
              <a:rPr lang="en-US" dirty="0"/>
              <a:t>Within Alma we will make a staff digitization request and see what departments we may choose for the request</a:t>
            </a:r>
          </a:p>
        </p:txBody>
      </p:sp>
      <p:sp>
        <p:nvSpPr>
          <p:cNvPr id="12" name="Title 2">
            <a:extLst>
              <a:ext uri="{FF2B5EF4-FFF2-40B4-BE49-F238E27FC236}">
                <a16:creationId xmlns:a16="http://schemas.microsoft.com/office/drawing/2014/main" id="{57D301FE-BBCC-40B9-81A1-202DF0BA1E7C}"/>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pic>
        <p:nvPicPr>
          <p:cNvPr id="8" name="Picture 7">
            <a:extLst>
              <a:ext uri="{FF2B5EF4-FFF2-40B4-BE49-F238E27FC236}">
                <a16:creationId xmlns:a16="http://schemas.microsoft.com/office/drawing/2014/main" id="{AE3893A1-1E37-4A4E-BC9E-B40EA1641E64}"/>
              </a:ext>
            </a:extLst>
          </p:cNvPr>
          <p:cNvPicPr>
            <a:picLocks noChangeAspect="1"/>
          </p:cNvPicPr>
          <p:nvPr/>
        </p:nvPicPr>
        <p:blipFill>
          <a:blip r:embed="rId2"/>
          <a:stretch>
            <a:fillRect/>
          </a:stretch>
        </p:blipFill>
        <p:spPr>
          <a:xfrm>
            <a:off x="1303903" y="1679255"/>
            <a:ext cx="6522491" cy="2994603"/>
          </a:xfrm>
          <a:prstGeom prst="rect">
            <a:avLst/>
          </a:prstGeom>
          <a:ln>
            <a:solidFill>
              <a:schemeClr val="accent1"/>
            </a:solidFill>
          </a:ln>
        </p:spPr>
      </p:pic>
      <p:sp>
        <p:nvSpPr>
          <p:cNvPr id="9" name="Rectangle 8">
            <a:extLst>
              <a:ext uri="{FF2B5EF4-FFF2-40B4-BE49-F238E27FC236}">
                <a16:creationId xmlns:a16="http://schemas.microsoft.com/office/drawing/2014/main" id="{B90F2640-8B01-4A29-B4C3-843BCA837C18}"/>
              </a:ext>
            </a:extLst>
          </p:cNvPr>
          <p:cNvSpPr/>
          <p:nvPr/>
        </p:nvSpPr>
        <p:spPr>
          <a:xfrm>
            <a:off x="6444208" y="2499742"/>
            <a:ext cx="57606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A8C6BC-DAB5-4B8E-9DCE-0E8C61A26855}"/>
              </a:ext>
            </a:extLst>
          </p:cNvPr>
          <p:cNvSpPr/>
          <p:nvPr/>
        </p:nvSpPr>
        <p:spPr>
          <a:xfrm>
            <a:off x="7492429" y="1707654"/>
            <a:ext cx="30206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42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8D6AD-4AEA-406A-A6B1-27E9C5F74C3D}"/>
              </a:ext>
            </a:extLst>
          </p:cNvPr>
          <p:cNvPicPr>
            <a:picLocks noChangeAspect="1"/>
          </p:cNvPicPr>
          <p:nvPr/>
        </p:nvPicPr>
        <p:blipFill>
          <a:blip r:embed="rId2"/>
          <a:stretch>
            <a:fillRect/>
          </a:stretch>
        </p:blipFill>
        <p:spPr>
          <a:xfrm>
            <a:off x="2428875" y="1263749"/>
            <a:ext cx="4286250" cy="33242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We will choose “Staff Digitization Request”</a:t>
            </a:r>
          </a:p>
        </p:txBody>
      </p:sp>
      <p:sp>
        <p:nvSpPr>
          <p:cNvPr id="10" name="Rectangle 9">
            <a:extLst>
              <a:ext uri="{FF2B5EF4-FFF2-40B4-BE49-F238E27FC236}">
                <a16:creationId xmlns:a16="http://schemas.microsoft.com/office/drawing/2014/main" id="{228BD565-BD55-43BB-938F-E36F5C3F5298}"/>
              </a:ext>
            </a:extLst>
          </p:cNvPr>
          <p:cNvSpPr/>
          <p:nvPr/>
        </p:nvSpPr>
        <p:spPr>
          <a:xfrm>
            <a:off x="3769279" y="3852755"/>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677B75DB-02F3-47A5-8328-B2B5C8E396AD}"/>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Tree>
    <p:extLst>
      <p:ext uri="{BB962C8B-B14F-4D97-AF65-F5344CB8AC3E}">
        <p14:creationId xmlns:p14="http://schemas.microsoft.com/office/powerpoint/2010/main" val="3500972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C8A2B1-EB98-4F7A-B6F3-F1A0231E5921}"/>
              </a:ext>
            </a:extLst>
          </p:cNvPr>
          <p:cNvPicPr>
            <a:picLocks noChangeAspect="1"/>
          </p:cNvPicPr>
          <p:nvPr/>
        </p:nvPicPr>
        <p:blipFill>
          <a:blip r:embed="rId2"/>
          <a:stretch>
            <a:fillRect/>
          </a:stretch>
        </p:blipFill>
        <p:spPr>
          <a:xfrm>
            <a:off x="2362200" y="1586525"/>
            <a:ext cx="4419600" cy="32575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sz="2000" dirty="0"/>
              <a:t>The only “Managing Department” which appears is the “Main Circulation Desk” because it is the only one with “Supports Digitization” checked. </a:t>
            </a:r>
          </a:p>
        </p:txBody>
      </p:sp>
      <p:sp>
        <p:nvSpPr>
          <p:cNvPr id="9" name="Rectangle 8">
            <a:extLst>
              <a:ext uri="{FF2B5EF4-FFF2-40B4-BE49-F238E27FC236}">
                <a16:creationId xmlns:a16="http://schemas.microsoft.com/office/drawing/2014/main" id="{2C9F98D4-7964-4536-9FF7-B4EC300EBCAF}"/>
              </a:ext>
            </a:extLst>
          </p:cNvPr>
          <p:cNvSpPr/>
          <p:nvPr/>
        </p:nvSpPr>
        <p:spPr>
          <a:xfrm>
            <a:off x="2843808" y="3723878"/>
            <a:ext cx="864096" cy="432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DD9E5362-A66C-4514-A363-26D748E10E17}"/>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Tree>
    <p:extLst>
      <p:ext uri="{BB962C8B-B14F-4D97-AF65-F5344CB8AC3E}">
        <p14:creationId xmlns:p14="http://schemas.microsoft.com/office/powerpoint/2010/main" val="2474204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D2BC0A-6071-4CEE-AC23-7E2CD7762D5F}"/>
              </a:ext>
            </a:extLst>
          </p:cNvPr>
          <p:cNvPicPr>
            <a:picLocks noChangeAspect="1"/>
          </p:cNvPicPr>
          <p:nvPr/>
        </p:nvPicPr>
        <p:blipFill>
          <a:blip r:embed="rId2"/>
          <a:stretch>
            <a:fillRect/>
          </a:stretch>
        </p:blipFill>
        <p:spPr>
          <a:xfrm>
            <a:off x="0" y="2040011"/>
            <a:ext cx="9144000" cy="106347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2016223"/>
          </a:xfrm>
        </p:spPr>
        <p:txBody>
          <a:bodyPr>
            <a:normAutofit/>
          </a:bodyPr>
          <a:lstStyle/>
          <a:p>
            <a:r>
              <a:rPr lang="en-US" dirty="0"/>
              <a:t>Now for circulation desk “2</a:t>
            </a:r>
            <a:r>
              <a:rPr lang="en-US" baseline="30000" dirty="0"/>
              <a:t>nd</a:t>
            </a:r>
            <a:r>
              <a:rPr lang="en-US" dirty="0"/>
              <a:t> Floor Circulation Desk” will check the box “Supports Digitization”</a:t>
            </a:r>
          </a:p>
        </p:txBody>
      </p:sp>
      <p:sp>
        <p:nvSpPr>
          <p:cNvPr id="7" name="Rectangle 6">
            <a:extLst>
              <a:ext uri="{FF2B5EF4-FFF2-40B4-BE49-F238E27FC236}">
                <a16:creationId xmlns:a16="http://schemas.microsoft.com/office/drawing/2014/main" id="{91CE8FDC-E679-4EB0-ADD2-8FAE8CFDA208}"/>
              </a:ext>
            </a:extLst>
          </p:cNvPr>
          <p:cNvSpPr/>
          <p:nvPr/>
        </p:nvSpPr>
        <p:spPr>
          <a:xfrm>
            <a:off x="1115615" y="2427734"/>
            <a:ext cx="40835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CCF9AB47-7DA9-410C-9367-F24FCC448CF5}"/>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Tree>
    <p:extLst>
      <p:ext uri="{BB962C8B-B14F-4D97-AF65-F5344CB8AC3E}">
        <p14:creationId xmlns:p14="http://schemas.microsoft.com/office/powerpoint/2010/main" val="1915737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5B3AD2-2DB0-4A62-8782-F49893994A29}"/>
              </a:ext>
            </a:extLst>
          </p:cNvPr>
          <p:cNvPicPr>
            <a:picLocks noChangeAspect="1"/>
          </p:cNvPicPr>
          <p:nvPr/>
        </p:nvPicPr>
        <p:blipFill>
          <a:blip r:embed="rId2"/>
          <a:stretch>
            <a:fillRect/>
          </a:stretch>
        </p:blipFill>
        <p:spPr>
          <a:xfrm>
            <a:off x="2590098" y="1598642"/>
            <a:ext cx="3904654" cy="321258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Now we will again create a staff digitization request and we do see the “2</a:t>
            </a:r>
            <a:r>
              <a:rPr lang="en-US" baseline="30000" dirty="0"/>
              <a:t>nd</a:t>
            </a:r>
            <a:r>
              <a:rPr lang="en-US" dirty="0"/>
              <a:t> floor circulation desk”</a:t>
            </a:r>
          </a:p>
        </p:txBody>
      </p:sp>
      <p:sp>
        <p:nvSpPr>
          <p:cNvPr id="10" name="Rectangle 9">
            <a:extLst>
              <a:ext uri="{FF2B5EF4-FFF2-40B4-BE49-F238E27FC236}">
                <a16:creationId xmlns:a16="http://schemas.microsoft.com/office/drawing/2014/main" id="{228BD565-BD55-43BB-938F-E36F5C3F5298}"/>
              </a:ext>
            </a:extLst>
          </p:cNvPr>
          <p:cNvSpPr/>
          <p:nvPr/>
        </p:nvSpPr>
        <p:spPr>
          <a:xfrm>
            <a:off x="3851920" y="3939902"/>
            <a:ext cx="144016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a:extLst>
              <a:ext uri="{FF2B5EF4-FFF2-40B4-BE49-F238E27FC236}">
                <a16:creationId xmlns:a16="http://schemas.microsoft.com/office/drawing/2014/main" id="{57D301FE-BBCC-40B9-81A1-202DF0BA1E7C}"/>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Tree>
    <p:extLst>
      <p:ext uri="{BB962C8B-B14F-4D97-AF65-F5344CB8AC3E}">
        <p14:creationId xmlns:p14="http://schemas.microsoft.com/office/powerpoint/2010/main" val="2266738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6E374-F0E4-4E71-A8F5-6BA5B9370858}"/>
              </a:ext>
            </a:extLst>
          </p:cNvPr>
          <p:cNvPicPr>
            <a:picLocks noChangeAspect="1"/>
          </p:cNvPicPr>
          <p:nvPr/>
        </p:nvPicPr>
        <p:blipFill>
          <a:blip r:embed="rId2"/>
          <a:stretch>
            <a:fillRect/>
          </a:stretch>
        </p:blipFill>
        <p:spPr>
          <a:xfrm>
            <a:off x="0" y="1723535"/>
            <a:ext cx="9144000" cy="264841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We will create the digitization request with the department being the “2</a:t>
            </a:r>
            <a:r>
              <a:rPr lang="en-US" baseline="30000" dirty="0"/>
              <a:t>nd</a:t>
            </a:r>
            <a:r>
              <a:rPr lang="en-US" dirty="0"/>
              <a:t> Floor Circulation Desk”</a:t>
            </a:r>
          </a:p>
        </p:txBody>
      </p:sp>
      <p:sp>
        <p:nvSpPr>
          <p:cNvPr id="10" name="Rectangle 9">
            <a:extLst>
              <a:ext uri="{FF2B5EF4-FFF2-40B4-BE49-F238E27FC236}">
                <a16:creationId xmlns:a16="http://schemas.microsoft.com/office/drawing/2014/main" id="{228BD565-BD55-43BB-938F-E36F5C3F5298}"/>
              </a:ext>
            </a:extLst>
          </p:cNvPr>
          <p:cNvSpPr/>
          <p:nvPr/>
        </p:nvSpPr>
        <p:spPr>
          <a:xfrm>
            <a:off x="395536" y="2578121"/>
            <a:ext cx="2520280" cy="353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7A2698-7814-421D-A971-FEE128504EA3}"/>
              </a:ext>
            </a:extLst>
          </p:cNvPr>
          <p:cNvSpPr/>
          <p:nvPr/>
        </p:nvSpPr>
        <p:spPr>
          <a:xfrm>
            <a:off x="8496436" y="1782020"/>
            <a:ext cx="647564" cy="3157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181213-E104-4718-AABE-D78075106B2B}"/>
              </a:ext>
            </a:extLst>
          </p:cNvPr>
          <p:cNvSpPr/>
          <p:nvPr/>
        </p:nvSpPr>
        <p:spPr>
          <a:xfrm>
            <a:off x="431540" y="3920139"/>
            <a:ext cx="2520280" cy="353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903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3E164D-095D-4479-AD17-F6C5939754D6}"/>
              </a:ext>
            </a:extLst>
          </p:cNvPr>
          <p:cNvPicPr>
            <a:picLocks noChangeAspect="1"/>
          </p:cNvPicPr>
          <p:nvPr/>
        </p:nvPicPr>
        <p:blipFill>
          <a:blip r:embed="rId2"/>
          <a:stretch>
            <a:fillRect/>
          </a:stretch>
        </p:blipFill>
        <p:spPr>
          <a:xfrm>
            <a:off x="2135708" y="1275606"/>
            <a:ext cx="4872583" cy="344174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The staff digitization request is created</a:t>
            </a:r>
          </a:p>
        </p:txBody>
      </p:sp>
      <p:sp>
        <p:nvSpPr>
          <p:cNvPr id="10" name="Rectangle 9">
            <a:extLst>
              <a:ext uri="{FF2B5EF4-FFF2-40B4-BE49-F238E27FC236}">
                <a16:creationId xmlns:a16="http://schemas.microsoft.com/office/drawing/2014/main" id="{228BD565-BD55-43BB-938F-E36F5C3F5298}"/>
              </a:ext>
            </a:extLst>
          </p:cNvPr>
          <p:cNvSpPr/>
          <p:nvPr/>
        </p:nvSpPr>
        <p:spPr>
          <a:xfrm>
            <a:off x="2130868" y="3867894"/>
            <a:ext cx="2009084"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67BA03D5-F2BE-40BF-A87E-86A1B925100B}"/>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Tree>
    <p:extLst>
      <p:ext uri="{BB962C8B-B14F-4D97-AF65-F5344CB8AC3E}">
        <p14:creationId xmlns:p14="http://schemas.microsoft.com/office/powerpoint/2010/main" val="3351029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4341C5-CD1B-4B0A-AC42-36416C58F59C}"/>
              </a:ext>
            </a:extLst>
          </p:cNvPr>
          <p:cNvPicPr>
            <a:picLocks noChangeAspect="1"/>
          </p:cNvPicPr>
          <p:nvPr/>
        </p:nvPicPr>
        <p:blipFill>
          <a:blip r:embed="rId2"/>
          <a:stretch>
            <a:fillRect/>
          </a:stretch>
        </p:blipFill>
        <p:spPr>
          <a:xfrm>
            <a:off x="0" y="1447913"/>
            <a:ext cx="9144000" cy="299604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The item is scanned in at the “2nd Floor Circulation Desk”</a:t>
            </a:r>
          </a:p>
        </p:txBody>
      </p:sp>
      <p:sp>
        <p:nvSpPr>
          <p:cNvPr id="10" name="Rectangle 9">
            <a:extLst>
              <a:ext uri="{FF2B5EF4-FFF2-40B4-BE49-F238E27FC236}">
                <a16:creationId xmlns:a16="http://schemas.microsoft.com/office/drawing/2014/main" id="{228BD565-BD55-43BB-938F-E36F5C3F5298}"/>
              </a:ext>
            </a:extLst>
          </p:cNvPr>
          <p:cNvSpPr/>
          <p:nvPr/>
        </p:nvSpPr>
        <p:spPr>
          <a:xfrm>
            <a:off x="372365" y="3795886"/>
            <a:ext cx="2783954" cy="3115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9" name="Rectangle 8">
            <a:extLst>
              <a:ext uri="{FF2B5EF4-FFF2-40B4-BE49-F238E27FC236}">
                <a16:creationId xmlns:a16="http://schemas.microsoft.com/office/drawing/2014/main" id="{441E91DA-5A48-4433-BCB9-B217641AFA09}"/>
              </a:ext>
            </a:extLst>
          </p:cNvPr>
          <p:cNvSpPr/>
          <p:nvPr/>
        </p:nvSpPr>
        <p:spPr>
          <a:xfrm>
            <a:off x="7884368" y="1447912"/>
            <a:ext cx="1259632" cy="403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906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40A33D-A01D-4A85-A583-6A705275C6FD}"/>
              </a:ext>
            </a:extLst>
          </p:cNvPr>
          <p:cNvPicPr>
            <a:picLocks noChangeAspect="1"/>
          </p:cNvPicPr>
          <p:nvPr/>
        </p:nvPicPr>
        <p:blipFill>
          <a:blip r:embed="rId2"/>
          <a:stretch>
            <a:fillRect/>
          </a:stretch>
        </p:blipFill>
        <p:spPr>
          <a:xfrm>
            <a:off x="28575" y="1866900"/>
            <a:ext cx="9086850" cy="1409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The processing of the request can begin at the “2nd Floor Circulation Desk”</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9" name="Rectangle 8">
            <a:extLst>
              <a:ext uri="{FF2B5EF4-FFF2-40B4-BE49-F238E27FC236}">
                <a16:creationId xmlns:a16="http://schemas.microsoft.com/office/drawing/2014/main" id="{441E91DA-5A48-4433-BCB9-B217641AFA09}"/>
              </a:ext>
            </a:extLst>
          </p:cNvPr>
          <p:cNvSpPr/>
          <p:nvPr/>
        </p:nvSpPr>
        <p:spPr>
          <a:xfrm>
            <a:off x="1835696" y="2789350"/>
            <a:ext cx="864096" cy="403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294321-6D50-42A3-8C3D-C7AAE556327F}"/>
              </a:ext>
            </a:extLst>
          </p:cNvPr>
          <p:cNvSpPr/>
          <p:nvPr/>
        </p:nvSpPr>
        <p:spPr>
          <a:xfrm>
            <a:off x="3952172" y="2729165"/>
            <a:ext cx="1195892" cy="403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690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000015-4613-44D5-A314-21A55F1CBB9F}"/>
              </a:ext>
            </a:extLst>
          </p:cNvPr>
          <p:cNvPicPr>
            <a:picLocks noChangeAspect="1"/>
          </p:cNvPicPr>
          <p:nvPr/>
        </p:nvPicPr>
        <p:blipFill>
          <a:blip r:embed="rId2"/>
          <a:stretch>
            <a:fillRect/>
          </a:stretch>
        </p:blipFill>
        <p:spPr>
          <a:xfrm>
            <a:off x="1256006" y="1550554"/>
            <a:ext cx="6588224" cy="316473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After scanning in the item we can click “Manage in process items” (or we can access this from the Fulfillment menu)</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12" name="Rectangle 11">
            <a:extLst>
              <a:ext uri="{FF2B5EF4-FFF2-40B4-BE49-F238E27FC236}">
                <a16:creationId xmlns:a16="http://schemas.microsoft.com/office/drawing/2014/main" id="{26294321-6D50-42A3-8C3D-C7AAE556327F}"/>
              </a:ext>
            </a:extLst>
          </p:cNvPr>
          <p:cNvSpPr/>
          <p:nvPr/>
        </p:nvSpPr>
        <p:spPr>
          <a:xfrm>
            <a:off x="6156176" y="1550555"/>
            <a:ext cx="1296144" cy="301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33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Circulation Desks can be set up in multiple ways, allowing for the institution to make the circulation desks appropriate for the local workflows. </a:t>
            </a:r>
          </a:p>
          <a:p>
            <a:r>
              <a:rPr lang="en-US" sz="2400" dirty="0"/>
              <a:t>In this presentation we will focus on specific scenarios for se</a:t>
            </a:r>
            <a:r>
              <a:rPr lang="en-US" dirty="0"/>
              <a:t>tting up circulation desks.</a:t>
            </a:r>
          </a:p>
          <a:p>
            <a:r>
              <a:rPr lang="en-US" sz="2400" dirty="0"/>
              <a:t>For an overview of circulation desks see:</a:t>
            </a:r>
          </a:p>
          <a:p>
            <a:pPr lvl="1"/>
            <a:r>
              <a:rPr lang="en-US" sz="2400" dirty="0">
                <a:hlinkClick r:id="rId2"/>
              </a:rPr>
              <a:t>Configuring Circulation Desks</a:t>
            </a:r>
            <a:endParaRPr lang="en-US" sz="2400" dirty="0"/>
          </a:p>
          <a:p>
            <a:pPr lvl="1"/>
            <a:r>
              <a:rPr lang="en-US" sz="2400" dirty="0">
                <a:hlinkClick r:id="rId3"/>
              </a:rPr>
              <a:t>Adding a Circulation Desk</a:t>
            </a:r>
            <a:endParaRPr lang="en-US" sz="2400" dirty="0"/>
          </a:p>
          <a:p>
            <a:endParaRPr lang="en-US" dirty="0"/>
          </a:p>
          <a:p>
            <a:endParaRPr lang="en-US" dirty="0"/>
          </a:p>
        </p:txBody>
      </p:sp>
    </p:spTree>
    <p:extLst>
      <p:ext uri="{BB962C8B-B14F-4D97-AF65-F5344CB8AC3E}">
        <p14:creationId xmlns:p14="http://schemas.microsoft.com/office/powerpoint/2010/main" val="830323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29D0D9-C9FC-4AFA-BA10-33AF17073018}"/>
              </a:ext>
            </a:extLst>
          </p:cNvPr>
          <p:cNvPicPr>
            <a:picLocks noChangeAspect="1"/>
          </p:cNvPicPr>
          <p:nvPr/>
        </p:nvPicPr>
        <p:blipFill>
          <a:blip r:embed="rId2"/>
          <a:stretch>
            <a:fillRect/>
          </a:stretch>
        </p:blipFill>
        <p:spPr>
          <a:xfrm>
            <a:off x="0" y="1861683"/>
            <a:ext cx="9144000" cy="236625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From the “Manage in process items” we can click “Digitization Department”</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12" name="Rectangle 11">
            <a:extLst>
              <a:ext uri="{FF2B5EF4-FFF2-40B4-BE49-F238E27FC236}">
                <a16:creationId xmlns:a16="http://schemas.microsoft.com/office/drawing/2014/main" id="{26294321-6D50-42A3-8C3D-C7AAE556327F}"/>
              </a:ext>
            </a:extLst>
          </p:cNvPr>
          <p:cNvSpPr/>
          <p:nvPr/>
        </p:nvSpPr>
        <p:spPr>
          <a:xfrm>
            <a:off x="6588224" y="1947199"/>
            <a:ext cx="1440160" cy="3011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014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783F94-7301-4582-BA33-446D3F716157}"/>
              </a:ext>
            </a:extLst>
          </p:cNvPr>
          <p:cNvPicPr>
            <a:picLocks noChangeAspect="1"/>
          </p:cNvPicPr>
          <p:nvPr/>
        </p:nvPicPr>
        <p:blipFill>
          <a:blip r:embed="rId2"/>
          <a:stretch>
            <a:fillRect/>
          </a:stretch>
        </p:blipFill>
        <p:spPr>
          <a:xfrm>
            <a:off x="523489" y="1246130"/>
            <a:ext cx="8028384" cy="34884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dirty="0"/>
              <a:t>Now we will choose “Next Step”</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12" name="Rectangle 11">
            <a:extLst>
              <a:ext uri="{FF2B5EF4-FFF2-40B4-BE49-F238E27FC236}">
                <a16:creationId xmlns:a16="http://schemas.microsoft.com/office/drawing/2014/main" id="{26294321-6D50-42A3-8C3D-C7AAE556327F}"/>
              </a:ext>
            </a:extLst>
          </p:cNvPr>
          <p:cNvSpPr/>
          <p:nvPr/>
        </p:nvSpPr>
        <p:spPr>
          <a:xfrm>
            <a:off x="6660232" y="3714913"/>
            <a:ext cx="936104" cy="265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220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7F1B5-AAE7-4FDC-89AC-8FD2C0FBE8B3}"/>
              </a:ext>
            </a:extLst>
          </p:cNvPr>
          <p:cNvPicPr>
            <a:picLocks noChangeAspect="1"/>
          </p:cNvPicPr>
          <p:nvPr/>
        </p:nvPicPr>
        <p:blipFill>
          <a:blip r:embed="rId2"/>
          <a:stretch>
            <a:fillRect/>
          </a:stretch>
        </p:blipFill>
        <p:spPr>
          <a:xfrm>
            <a:off x="792088" y="1358649"/>
            <a:ext cx="7596336" cy="326549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sz="2000" dirty="0"/>
              <a:t>Now we will add the Digital Inventory (which we already scanned)</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12" name="Rectangle 11">
            <a:extLst>
              <a:ext uri="{FF2B5EF4-FFF2-40B4-BE49-F238E27FC236}">
                <a16:creationId xmlns:a16="http://schemas.microsoft.com/office/drawing/2014/main" id="{26294321-6D50-42A3-8C3D-C7AAE556327F}"/>
              </a:ext>
            </a:extLst>
          </p:cNvPr>
          <p:cNvSpPr/>
          <p:nvPr/>
        </p:nvSpPr>
        <p:spPr>
          <a:xfrm>
            <a:off x="6548115" y="3693647"/>
            <a:ext cx="1080120" cy="265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854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DBED95-CE8A-4249-9015-E67F1F971A89}"/>
              </a:ext>
            </a:extLst>
          </p:cNvPr>
          <p:cNvPicPr>
            <a:picLocks noChangeAspect="1"/>
          </p:cNvPicPr>
          <p:nvPr/>
        </p:nvPicPr>
        <p:blipFill>
          <a:blip r:embed="rId2"/>
          <a:stretch>
            <a:fillRect/>
          </a:stretch>
        </p:blipFill>
        <p:spPr>
          <a:xfrm>
            <a:off x="395536" y="1403379"/>
            <a:ext cx="8316416" cy="335164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sz="2000" dirty="0"/>
              <a:t>We upload the file and save</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9" name="Rectangle 8">
            <a:extLst>
              <a:ext uri="{FF2B5EF4-FFF2-40B4-BE49-F238E27FC236}">
                <a16:creationId xmlns:a16="http://schemas.microsoft.com/office/drawing/2014/main" id="{DF1F7CCF-B1D9-4587-91D9-685DB70FBEA8}"/>
              </a:ext>
            </a:extLst>
          </p:cNvPr>
          <p:cNvSpPr/>
          <p:nvPr/>
        </p:nvSpPr>
        <p:spPr>
          <a:xfrm>
            <a:off x="8172400" y="1434653"/>
            <a:ext cx="501048" cy="265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153E81-21BF-4139-900F-AF1BCE42D3DC}"/>
              </a:ext>
            </a:extLst>
          </p:cNvPr>
          <p:cNvSpPr/>
          <p:nvPr/>
        </p:nvSpPr>
        <p:spPr>
          <a:xfrm>
            <a:off x="6516216" y="4400665"/>
            <a:ext cx="1080120" cy="265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7A5CA7-4543-4179-8DF8-CC16D5C69217}"/>
              </a:ext>
            </a:extLst>
          </p:cNvPr>
          <p:cNvSpPr/>
          <p:nvPr/>
        </p:nvSpPr>
        <p:spPr>
          <a:xfrm>
            <a:off x="1331639" y="4376099"/>
            <a:ext cx="1296145" cy="289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051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299BCE-D67D-4A47-A1B6-47971E719CFE}"/>
              </a:ext>
            </a:extLst>
          </p:cNvPr>
          <p:cNvPicPr>
            <a:picLocks noChangeAspect="1"/>
          </p:cNvPicPr>
          <p:nvPr/>
        </p:nvPicPr>
        <p:blipFill>
          <a:blip r:embed="rId2"/>
          <a:stretch>
            <a:fillRect/>
          </a:stretch>
        </p:blipFill>
        <p:spPr>
          <a:xfrm>
            <a:off x="0" y="1525748"/>
            <a:ext cx="9144000" cy="2990218"/>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sz="2000" dirty="0"/>
              <a:t>The process is complete so we will again scan in the item (still at the 2</a:t>
            </a:r>
            <a:r>
              <a:rPr lang="en-US" sz="2000" baseline="30000" dirty="0"/>
              <a:t>nd</a:t>
            </a:r>
            <a:r>
              <a:rPr lang="en-US" sz="2000" dirty="0"/>
              <a:t> floor circulation desk)</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9" name="Rectangle 8">
            <a:extLst>
              <a:ext uri="{FF2B5EF4-FFF2-40B4-BE49-F238E27FC236}">
                <a16:creationId xmlns:a16="http://schemas.microsoft.com/office/drawing/2014/main" id="{DF1F7CCF-B1D9-4587-91D9-685DB70FBEA8}"/>
              </a:ext>
            </a:extLst>
          </p:cNvPr>
          <p:cNvSpPr/>
          <p:nvPr/>
        </p:nvSpPr>
        <p:spPr>
          <a:xfrm>
            <a:off x="7884368" y="1578668"/>
            <a:ext cx="1259632" cy="345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57A5CA7-4543-4179-8DF8-CC16D5C69217}"/>
              </a:ext>
            </a:extLst>
          </p:cNvPr>
          <p:cNvSpPr/>
          <p:nvPr/>
        </p:nvSpPr>
        <p:spPr>
          <a:xfrm>
            <a:off x="1475657" y="3867894"/>
            <a:ext cx="864096" cy="2896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533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FEEFD5-7A61-4166-8D0C-1F613552C64C}"/>
              </a:ext>
            </a:extLst>
          </p:cNvPr>
          <p:cNvPicPr>
            <a:picLocks noChangeAspect="1"/>
          </p:cNvPicPr>
          <p:nvPr/>
        </p:nvPicPr>
        <p:blipFill>
          <a:blip r:embed="rId2"/>
          <a:stretch>
            <a:fillRect/>
          </a:stretch>
        </p:blipFill>
        <p:spPr>
          <a:xfrm>
            <a:off x="42862" y="1881187"/>
            <a:ext cx="9058275" cy="13811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sz="2000" dirty="0"/>
              <a:t>Now the item will go back to its place in the stacks</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9" name="Rectangle 8">
            <a:extLst>
              <a:ext uri="{FF2B5EF4-FFF2-40B4-BE49-F238E27FC236}">
                <a16:creationId xmlns:a16="http://schemas.microsoft.com/office/drawing/2014/main" id="{DF1F7CCF-B1D9-4587-91D9-685DB70FBEA8}"/>
              </a:ext>
            </a:extLst>
          </p:cNvPr>
          <p:cNvSpPr/>
          <p:nvPr/>
        </p:nvSpPr>
        <p:spPr>
          <a:xfrm>
            <a:off x="1808562" y="2787774"/>
            <a:ext cx="1323277" cy="390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832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877BCB-C15D-467F-8A29-37A038DABAAF}"/>
              </a:ext>
            </a:extLst>
          </p:cNvPr>
          <p:cNvPicPr>
            <a:picLocks noChangeAspect="1"/>
          </p:cNvPicPr>
          <p:nvPr/>
        </p:nvPicPr>
        <p:blipFill>
          <a:blip r:embed="rId2"/>
          <a:stretch>
            <a:fillRect/>
          </a:stretch>
        </p:blipFill>
        <p:spPr>
          <a:xfrm>
            <a:off x="1608311" y="1285750"/>
            <a:ext cx="5927377" cy="339456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1326207"/>
          </a:xfrm>
        </p:spPr>
        <p:txBody>
          <a:bodyPr>
            <a:normAutofit/>
          </a:bodyPr>
          <a:lstStyle/>
          <a:p>
            <a:r>
              <a:rPr lang="en-US" sz="2000" dirty="0"/>
              <a:t>The Digital File has been attached to the Digital Representation for the record</a:t>
            </a:r>
          </a:p>
        </p:txBody>
      </p:sp>
      <p:sp>
        <p:nvSpPr>
          <p:cNvPr id="11" name="Title 2">
            <a:extLst>
              <a:ext uri="{FF2B5EF4-FFF2-40B4-BE49-F238E27FC236}">
                <a16:creationId xmlns:a16="http://schemas.microsoft.com/office/drawing/2014/main" id="{66B0FFC0-A41E-4EAE-9923-58A6F94E6E63}"/>
              </a:ext>
            </a:extLst>
          </p:cNvPr>
          <p:cNvSpPr>
            <a:spLocks noGrp="1"/>
          </p:cNvSpPr>
          <p:nvPr>
            <p:ph type="title"/>
          </p:nvPr>
        </p:nvSpPr>
        <p:spPr>
          <a:xfrm>
            <a:off x="251520" y="70415"/>
            <a:ext cx="8784976" cy="576064"/>
          </a:xfrm>
        </p:spPr>
        <p:txBody>
          <a:bodyPr>
            <a:normAutofit/>
          </a:bodyPr>
          <a:lstStyle/>
          <a:p>
            <a:r>
              <a:rPr lang="en-US" sz="2400" dirty="0"/>
              <a:t>A "Circulation and Digitization" Circulation Desk</a:t>
            </a:r>
            <a:endParaRPr lang="en-US" sz="2400" dirty="0">
              <a:solidFill>
                <a:srgbClr val="FF0000"/>
              </a:solidFill>
            </a:endParaRPr>
          </a:p>
        </p:txBody>
      </p:sp>
      <p:sp>
        <p:nvSpPr>
          <p:cNvPr id="9" name="Rectangle 8">
            <a:extLst>
              <a:ext uri="{FF2B5EF4-FFF2-40B4-BE49-F238E27FC236}">
                <a16:creationId xmlns:a16="http://schemas.microsoft.com/office/drawing/2014/main" id="{DF1F7CCF-B1D9-4587-91D9-685DB70FBEA8}"/>
              </a:ext>
            </a:extLst>
          </p:cNvPr>
          <p:cNvSpPr/>
          <p:nvPr/>
        </p:nvSpPr>
        <p:spPr>
          <a:xfrm>
            <a:off x="2627784" y="3497221"/>
            <a:ext cx="819221" cy="2765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6B01DB-A6A3-4C91-B6D8-9CEE82E434BB}"/>
              </a:ext>
            </a:extLst>
          </p:cNvPr>
          <p:cNvSpPr/>
          <p:nvPr/>
        </p:nvSpPr>
        <p:spPr>
          <a:xfrm>
            <a:off x="2483768" y="3930310"/>
            <a:ext cx="4752528" cy="4629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065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293999" cy="1240583"/>
          </a:xfrm>
        </p:spPr>
        <p:txBody>
          <a:bodyPr/>
          <a:lstStyle/>
          <a:p>
            <a:r>
              <a:rPr lang="en-US" sz="2800" dirty="0"/>
              <a:t>A circulation desk which can register new users </a:t>
            </a:r>
            <a:endParaRPr lang="en-US" dirty="0"/>
          </a:p>
        </p:txBody>
      </p:sp>
    </p:spTree>
    <p:extLst>
      <p:ext uri="{BB962C8B-B14F-4D97-AF65-F5344CB8AC3E}">
        <p14:creationId xmlns:p14="http://schemas.microsoft.com/office/powerpoint/2010/main" val="1072549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dirty="0"/>
              <a:t>A circulation desk which can register new users</a:t>
            </a:r>
            <a:endParaRPr lang="en-US" dirty="0">
              <a:solidFill>
                <a:srgbClr val="FF0000"/>
              </a:solidFill>
            </a:endParaRPr>
          </a:p>
        </p:txBody>
      </p:sp>
      <p:sp>
        <p:nvSpPr>
          <p:cNvPr id="11" name="Content Placeholder 3">
            <a:extLst>
              <a:ext uri="{FF2B5EF4-FFF2-40B4-BE49-F238E27FC236}">
                <a16:creationId xmlns:a16="http://schemas.microsoft.com/office/drawing/2014/main" id="{9ABB04F9-1CFA-465A-9C64-996D5EC48D36}"/>
              </a:ext>
            </a:extLst>
          </p:cNvPr>
          <p:cNvSpPr>
            <a:spLocks noGrp="1"/>
          </p:cNvSpPr>
          <p:nvPr>
            <p:ph idx="1"/>
          </p:nvPr>
        </p:nvSpPr>
        <p:spPr>
          <a:xfrm>
            <a:off x="395536" y="771550"/>
            <a:ext cx="8424936" cy="3816423"/>
          </a:xfrm>
        </p:spPr>
        <p:txBody>
          <a:bodyPr>
            <a:normAutofit/>
          </a:bodyPr>
          <a:lstStyle/>
          <a:p>
            <a:r>
              <a:rPr lang="en-US" dirty="0"/>
              <a:t>It is possible to define that a circulation desk has the option to register new users.</a:t>
            </a:r>
          </a:p>
          <a:p>
            <a:r>
              <a:rPr lang="en-US" dirty="0"/>
              <a:t>This may be useful, for example, if a patron comes to loan an item and is not yet registered.  The staff can add the patron “on the spot” and then loan him or her the item.</a:t>
            </a:r>
          </a:p>
          <a:p>
            <a:r>
              <a:rPr lang="en-US" dirty="0"/>
              <a:t>We will first show an example where the circulation desk is </a:t>
            </a:r>
            <a:r>
              <a:rPr lang="en-US" b="1" dirty="0"/>
              <a:t>not</a:t>
            </a:r>
            <a:r>
              <a:rPr lang="en-US" dirty="0"/>
              <a:t> defined to be able to register new users.</a:t>
            </a:r>
          </a:p>
          <a:p>
            <a:r>
              <a:rPr lang="en-US" dirty="0"/>
              <a:t>Then we will first show an example where the circulation desk </a:t>
            </a:r>
            <a:r>
              <a:rPr lang="en-US" b="1" dirty="0"/>
              <a:t>is</a:t>
            </a:r>
            <a:r>
              <a:rPr lang="en-US" dirty="0"/>
              <a:t> defined to be able to register new users.</a:t>
            </a:r>
          </a:p>
          <a:p>
            <a:endParaRPr lang="en-US" dirty="0"/>
          </a:p>
        </p:txBody>
      </p:sp>
    </p:spTree>
    <p:extLst>
      <p:ext uri="{BB962C8B-B14F-4D97-AF65-F5344CB8AC3E}">
        <p14:creationId xmlns:p14="http://schemas.microsoft.com/office/powerpoint/2010/main" val="3887326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dirty="0"/>
              <a:t>A circulation desk which can register new users</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44016" y="771550"/>
            <a:ext cx="3203848" cy="2664295"/>
          </a:xfrm>
        </p:spPr>
        <p:txBody>
          <a:bodyPr>
            <a:normAutofit/>
          </a:bodyPr>
          <a:lstStyle/>
          <a:p>
            <a:r>
              <a:rPr lang="en-US" dirty="0"/>
              <a:t>Currently the “2</a:t>
            </a:r>
            <a:r>
              <a:rPr lang="en-US" baseline="30000" dirty="0"/>
              <a:t>nd</a:t>
            </a:r>
            <a:r>
              <a:rPr lang="en-US" dirty="0"/>
              <a:t> floor circulation desk” does not have “Supports registering new users” checked </a:t>
            </a:r>
          </a:p>
        </p:txBody>
      </p:sp>
      <p:pic>
        <p:nvPicPr>
          <p:cNvPr id="9" name="Picture 8">
            <a:extLst>
              <a:ext uri="{FF2B5EF4-FFF2-40B4-BE49-F238E27FC236}">
                <a16:creationId xmlns:a16="http://schemas.microsoft.com/office/drawing/2014/main" id="{C1D1AE98-6CE5-4CE8-99BB-7AB1DDC34634}"/>
              </a:ext>
            </a:extLst>
          </p:cNvPr>
          <p:cNvPicPr>
            <a:picLocks noChangeAspect="1"/>
          </p:cNvPicPr>
          <p:nvPr/>
        </p:nvPicPr>
        <p:blipFill>
          <a:blip r:embed="rId2"/>
          <a:stretch>
            <a:fillRect/>
          </a:stretch>
        </p:blipFill>
        <p:spPr>
          <a:xfrm>
            <a:off x="3756595" y="987574"/>
            <a:ext cx="4991869" cy="3607642"/>
          </a:xfrm>
          <a:prstGeom prst="rect">
            <a:avLst/>
          </a:prstGeom>
          <a:ln>
            <a:solidFill>
              <a:schemeClr val="accent1"/>
            </a:solidFill>
          </a:ln>
        </p:spPr>
      </p:pic>
      <p:sp>
        <p:nvSpPr>
          <p:cNvPr id="10" name="Rectangle 9">
            <a:extLst>
              <a:ext uri="{FF2B5EF4-FFF2-40B4-BE49-F238E27FC236}">
                <a16:creationId xmlns:a16="http://schemas.microsoft.com/office/drawing/2014/main" id="{E7CCFBC0-6B35-4DA1-9160-CBB28A195819}"/>
              </a:ext>
            </a:extLst>
          </p:cNvPr>
          <p:cNvSpPr/>
          <p:nvPr/>
        </p:nvSpPr>
        <p:spPr>
          <a:xfrm>
            <a:off x="3923928" y="3435845"/>
            <a:ext cx="1368152" cy="2880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99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293999" cy="1240583"/>
          </a:xfrm>
        </p:spPr>
        <p:txBody>
          <a:bodyPr/>
          <a:lstStyle/>
          <a:p>
            <a:r>
              <a:rPr lang="en-US" sz="2800" dirty="0"/>
              <a:t>Accessing the Circulation Desk Configurations</a:t>
            </a:r>
            <a:endParaRPr lang="en-US" dirty="0"/>
          </a:p>
        </p:txBody>
      </p:sp>
    </p:spTree>
    <p:extLst>
      <p:ext uri="{BB962C8B-B14F-4D97-AF65-F5344CB8AC3E}">
        <p14:creationId xmlns:p14="http://schemas.microsoft.com/office/powerpoint/2010/main" val="306864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dirty="0"/>
              <a:t>A circulation desk which can register new users</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53914"/>
          </a:xfrm>
        </p:spPr>
        <p:txBody>
          <a:bodyPr>
            <a:normAutofit/>
          </a:bodyPr>
          <a:lstStyle/>
          <a:p>
            <a:r>
              <a:rPr lang="en-US" dirty="0"/>
              <a:t>While at the “2</a:t>
            </a:r>
            <a:r>
              <a:rPr lang="en-US" baseline="30000" dirty="0"/>
              <a:t>nd</a:t>
            </a:r>
            <a:r>
              <a:rPr lang="en-US" dirty="0"/>
              <a:t> floor circulation desk” we access “Manage Patron Services”</a:t>
            </a:r>
          </a:p>
        </p:txBody>
      </p:sp>
      <p:pic>
        <p:nvPicPr>
          <p:cNvPr id="6" name="Picture 5">
            <a:extLst>
              <a:ext uri="{FF2B5EF4-FFF2-40B4-BE49-F238E27FC236}">
                <a16:creationId xmlns:a16="http://schemas.microsoft.com/office/drawing/2014/main" id="{6D9C77C1-01A3-452D-A86E-193C87F23E68}"/>
              </a:ext>
            </a:extLst>
          </p:cNvPr>
          <p:cNvPicPr>
            <a:picLocks noChangeAspect="1"/>
          </p:cNvPicPr>
          <p:nvPr/>
        </p:nvPicPr>
        <p:blipFill>
          <a:blip r:embed="rId2"/>
          <a:stretch>
            <a:fillRect/>
          </a:stretch>
        </p:blipFill>
        <p:spPr>
          <a:xfrm>
            <a:off x="0" y="1750619"/>
            <a:ext cx="9144000" cy="2621331"/>
          </a:xfrm>
          <a:prstGeom prst="rect">
            <a:avLst/>
          </a:prstGeom>
          <a:ln>
            <a:solidFill>
              <a:schemeClr val="accent1"/>
            </a:solidFill>
          </a:ln>
        </p:spPr>
      </p:pic>
      <p:sp>
        <p:nvSpPr>
          <p:cNvPr id="8" name="Rectangle 7">
            <a:extLst>
              <a:ext uri="{FF2B5EF4-FFF2-40B4-BE49-F238E27FC236}">
                <a16:creationId xmlns:a16="http://schemas.microsoft.com/office/drawing/2014/main" id="{96132C4D-2C13-4796-B860-8BFBC8584F8F}"/>
              </a:ext>
            </a:extLst>
          </p:cNvPr>
          <p:cNvSpPr/>
          <p:nvPr/>
        </p:nvSpPr>
        <p:spPr>
          <a:xfrm>
            <a:off x="7884368" y="1750537"/>
            <a:ext cx="1152128" cy="317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0DBC9A-0AB6-4054-AFFD-197BC81858B6}"/>
              </a:ext>
            </a:extLst>
          </p:cNvPr>
          <p:cNvSpPr/>
          <p:nvPr/>
        </p:nvSpPr>
        <p:spPr>
          <a:xfrm>
            <a:off x="0" y="3939902"/>
            <a:ext cx="539552" cy="4320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778A8D-10F5-4B31-8357-85506E10B40E}"/>
              </a:ext>
            </a:extLst>
          </p:cNvPr>
          <p:cNvSpPr/>
          <p:nvPr/>
        </p:nvSpPr>
        <p:spPr>
          <a:xfrm>
            <a:off x="600927" y="2243609"/>
            <a:ext cx="122413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9E08E8C-7DD8-4B66-8051-112E0D8540B1}"/>
              </a:ext>
            </a:extLst>
          </p:cNvPr>
          <p:cNvCxnSpPr/>
          <p:nvPr/>
        </p:nvCxnSpPr>
        <p:spPr>
          <a:xfrm flipV="1">
            <a:off x="8460432" y="2067694"/>
            <a:ext cx="0" cy="72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DA2C59A-8BEC-4CFD-A8C2-AE3A4ED872D4}"/>
              </a:ext>
            </a:extLst>
          </p:cNvPr>
          <p:cNvCxnSpPr/>
          <p:nvPr/>
        </p:nvCxnSpPr>
        <p:spPr>
          <a:xfrm flipH="1">
            <a:off x="1825063" y="2353304"/>
            <a:ext cx="65870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3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76A1B-84D0-4F77-AAF2-BC5A3D9133CF}"/>
              </a:ext>
            </a:extLst>
          </p:cNvPr>
          <p:cNvPicPr>
            <a:picLocks noChangeAspect="1"/>
          </p:cNvPicPr>
          <p:nvPr/>
        </p:nvPicPr>
        <p:blipFill>
          <a:blip r:embed="rId2"/>
          <a:stretch>
            <a:fillRect/>
          </a:stretch>
        </p:blipFill>
        <p:spPr>
          <a:xfrm>
            <a:off x="0" y="1769575"/>
            <a:ext cx="9144000" cy="160434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dirty="0"/>
              <a:t>A circulation desk which can register new users</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53914"/>
          </a:xfrm>
        </p:spPr>
        <p:txBody>
          <a:bodyPr>
            <a:normAutofit/>
          </a:bodyPr>
          <a:lstStyle/>
          <a:p>
            <a:r>
              <a:rPr lang="en-US" dirty="0"/>
              <a:t>There is no option to register a new user</a:t>
            </a:r>
          </a:p>
        </p:txBody>
      </p:sp>
    </p:spTree>
    <p:extLst>
      <p:ext uri="{BB962C8B-B14F-4D97-AF65-F5344CB8AC3E}">
        <p14:creationId xmlns:p14="http://schemas.microsoft.com/office/powerpoint/2010/main" val="3124521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BEA05F-F99C-45FA-BCB8-FDF4FADFC54C}"/>
              </a:ext>
            </a:extLst>
          </p:cNvPr>
          <p:cNvPicPr>
            <a:picLocks noChangeAspect="1"/>
          </p:cNvPicPr>
          <p:nvPr/>
        </p:nvPicPr>
        <p:blipFill>
          <a:blip r:embed="rId2"/>
          <a:stretch>
            <a:fillRect/>
          </a:stretch>
        </p:blipFill>
        <p:spPr>
          <a:xfrm>
            <a:off x="3419872" y="602620"/>
            <a:ext cx="5343525" cy="39719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dirty="0"/>
              <a:t>A circulation desk which can register new users</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07504" y="771550"/>
            <a:ext cx="3096344" cy="2664295"/>
          </a:xfrm>
        </p:spPr>
        <p:txBody>
          <a:bodyPr>
            <a:normAutofit/>
          </a:bodyPr>
          <a:lstStyle/>
          <a:p>
            <a:r>
              <a:rPr lang="en-US" dirty="0"/>
              <a:t>Now we have edited the “2</a:t>
            </a:r>
            <a:r>
              <a:rPr lang="en-US" baseline="30000" dirty="0"/>
              <a:t>nd</a:t>
            </a:r>
            <a:r>
              <a:rPr lang="en-US" dirty="0"/>
              <a:t> floor circulation desk” so that it does have “Supports registering new users” checked </a:t>
            </a:r>
          </a:p>
        </p:txBody>
      </p:sp>
      <p:sp>
        <p:nvSpPr>
          <p:cNvPr id="11" name="Rectangle 10">
            <a:extLst>
              <a:ext uri="{FF2B5EF4-FFF2-40B4-BE49-F238E27FC236}">
                <a16:creationId xmlns:a16="http://schemas.microsoft.com/office/drawing/2014/main" id="{E02E3B3C-7F06-4556-8A86-AF1DF125B4EA}"/>
              </a:ext>
            </a:extLst>
          </p:cNvPr>
          <p:cNvSpPr/>
          <p:nvPr/>
        </p:nvSpPr>
        <p:spPr>
          <a:xfrm>
            <a:off x="3635896" y="3350780"/>
            <a:ext cx="1584176" cy="288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7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A31E6C-5A6A-46E4-8D23-1FBC200B0859}"/>
              </a:ext>
            </a:extLst>
          </p:cNvPr>
          <p:cNvPicPr>
            <a:picLocks noChangeAspect="1"/>
          </p:cNvPicPr>
          <p:nvPr/>
        </p:nvPicPr>
        <p:blipFill>
          <a:blip r:embed="rId2"/>
          <a:stretch>
            <a:fillRect/>
          </a:stretch>
        </p:blipFill>
        <p:spPr>
          <a:xfrm>
            <a:off x="0" y="1788546"/>
            <a:ext cx="9144000" cy="156640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dirty="0"/>
              <a:t>A circulation desk which can register new users</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07504" y="771550"/>
            <a:ext cx="8784976" cy="2664295"/>
          </a:xfrm>
        </p:spPr>
        <p:txBody>
          <a:bodyPr>
            <a:normAutofit/>
          </a:bodyPr>
          <a:lstStyle/>
          <a:p>
            <a:r>
              <a:rPr lang="en-US" dirty="0"/>
              <a:t>Now when we do “Manage Patron Services” we have an option to add a new user</a:t>
            </a:r>
          </a:p>
        </p:txBody>
      </p:sp>
      <p:sp>
        <p:nvSpPr>
          <p:cNvPr id="11" name="Rectangle 10">
            <a:extLst>
              <a:ext uri="{FF2B5EF4-FFF2-40B4-BE49-F238E27FC236}">
                <a16:creationId xmlns:a16="http://schemas.microsoft.com/office/drawing/2014/main" id="{E02E3B3C-7F06-4556-8A86-AF1DF125B4EA}"/>
              </a:ext>
            </a:extLst>
          </p:cNvPr>
          <p:cNvSpPr/>
          <p:nvPr/>
        </p:nvSpPr>
        <p:spPr>
          <a:xfrm>
            <a:off x="7318937" y="2148708"/>
            <a:ext cx="1008112" cy="288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E68FE3F-9F39-42F3-9CE8-B04CC935D405}"/>
              </a:ext>
            </a:extLst>
          </p:cNvPr>
          <p:cNvCxnSpPr/>
          <p:nvPr/>
        </p:nvCxnSpPr>
        <p:spPr>
          <a:xfrm flipV="1">
            <a:off x="7884368" y="2436742"/>
            <a:ext cx="0" cy="639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030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251520" y="70415"/>
            <a:ext cx="8784976" cy="576064"/>
          </a:xfrm>
        </p:spPr>
        <p:txBody>
          <a:bodyPr>
            <a:noAutofit/>
          </a:bodyPr>
          <a:lstStyle/>
          <a:p>
            <a:r>
              <a:rPr lang="en-US" dirty="0"/>
              <a:t>A circulation desk which can register new users</a:t>
            </a:r>
            <a:endParaRPr lang="en-US" dirty="0">
              <a:solidFill>
                <a:srgbClr val="FF0000"/>
              </a:solidFill>
            </a:endParaRP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07504" y="771550"/>
            <a:ext cx="8784976" cy="2664295"/>
          </a:xfrm>
        </p:spPr>
        <p:txBody>
          <a:bodyPr>
            <a:normAutofit/>
          </a:bodyPr>
          <a:lstStyle/>
          <a:p>
            <a:r>
              <a:rPr lang="en-US" dirty="0"/>
              <a:t>After clicking “Register New User” we can add a new user</a:t>
            </a:r>
          </a:p>
        </p:txBody>
      </p:sp>
      <p:sp>
        <p:nvSpPr>
          <p:cNvPr id="11" name="Rectangle 10">
            <a:extLst>
              <a:ext uri="{FF2B5EF4-FFF2-40B4-BE49-F238E27FC236}">
                <a16:creationId xmlns:a16="http://schemas.microsoft.com/office/drawing/2014/main" id="{E02E3B3C-7F06-4556-8A86-AF1DF125B4EA}"/>
              </a:ext>
            </a:extLst>
          </p:cNvPr>
          <p:cNvSpPr/>
          <p:nvPr/>
        </p:nvSpPr>
        <p:spPr>
          <a:xfrm>
            <a:off x="7318937" y="2148708"/>
            <a:ext cx="1008112" cy="288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E68FE3F-9F39-42F3-9CE8-B04CC935D405}"/>
              </a:ext>
            </a:extLst>
          </p:cNvPr>
          <p:cNvCxnSpPr/>
          <p:nvPr/>
        </p:nvCxnSpPr>
        <p:spPr>
          <a:xfrm flipV="1">
            <a:off x="7884368" y="2436742"/>
            <a:ext cx="0" cy="639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D0AA93C-A1D6-4824-9F38-AE44ECFBDB11}"/>
              </a:ext>
            </a:extLst>
          </p:cNvPr>
          <p:cNvPicPr>
            <a:picLocks noChangeAspect="1"/>
          </p:cNvPicPr>
          <p:nvPr/>
        </p:nvPicPr>
        <p:blipFill>
          <a:blip r:embed="rId2"/>
          <a:stretch>
            <a:fillRect/>
          </a:stretch>
        </p:blipFill>
        <p:spPr>
          <a:xfrm>
            <a:off x="0" y="1465633"/>
            <a:ext cx="9144000" cy="3122341"/>
          </a:xfrm>
          <a:prstGeom prst="rect">
            <a:avLst/>
          </a:prstGeom>
          <a:ln>
            <a:solidFill>
              <a:schemeClr val="accent1"/>
            </a:solidFill>
          </a:ln>
        </p:spPr>
      </p:pic>
    </p:spTree>
    <p:extLst>
      <p:ext uri="{BB962C8B-B14F-4D97-AF65-F5344CB8AC3E}">
        <p14:creationId xmlns:p14="http://schemas.microsoft.com/office/powerpoint/2010/main" val="1066994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0" y="3319778"/>
            <a:ext cx="9143999" cy="1240583"/>
          </a:xfrm>
        </p:spPr>
        <p:txBody>
          <a:bodyPr/>
          <a:lstStyle/>
          <a:p>
            <a:r>
              <a:rPr lang="en-US" sz="2600" dirty="0"/>
              <a:t>A circulation desk which can accept payments for fines and fees</a:t>
            </a:r>
          </a:p>
        </p:txBody>
      </p:sp>
    </p:spTree>
    <p:extLst>
      <p:ext uri="{BB962C8B-B14F-4D97-AF65-F5344CB8AC3E}">
        <p14:creationId xmlns:p14="http://schemas.microsoft.com/office/powerpoint/2010/main" val="1473935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816423"/>
          </a:xfrm>
        </p:spPr>
        <p:txBody>
          <a:bodyPr>
            <a:normAutofit/>
          </a:bodyPr>
          <a:lstStyle/>
          <a:p>
            <a:r>
              <a:rPr lang="en-US" dirty="0"/>
              <a:t>It is possible to define that a circulation desk has the option to accept payments for fines and fees.</a:t>
            </a:r>
          </a:p>
          <a:p>
            <a:r>
              <a:rPr lang="en-US" dirty="0"/>
              <a:t>We will first show an example where the circulation desk is </a:t>
            </a:r>
            <a:r>
              <a:rPr lang="en-US" b="1" dirty="0"/>
              <a:t>not</a:t>
            </a:r>
            <a:r>
              <a:rPr lang="en-US" dirty="0"/>
              <a:t> defined to be able to accept payments for fines and fees.</a:t>
            </a:r>
          </a:p>
          <a:p>
            <a:r>
              <a:rPr lang="en-US" dirty="0"/>
              <a:t>Then we will first show an example where the circulation desk </a:t>
            </a:r>
            <a:r>
              <a:rPr lang="en-US" b="1" dirty="0"/>
              <a:t>is</a:t>
            </a:r>
            <a:r>
              <a:rPr lang="en-US" dirty="0"/>
              <a:t> defined to be able to accept payments for fines and fees.</a:t>
            </a:r>
          </a:p>
          <a:p>
            <a:endParaRPr lang="en-US" dirty="0"/>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2400" dirty="0"/>
              <a:t>A circulation desk which can accept payments for fines and fees</a:t>
            </a:r>
          </a:p>
        </p:txBody>
      </p:sp>
    </p:spTree>
    <p:extLst>
      <p:ext uri="{BB962C8B-B14F-4D97-AF65-F5344CB8AC3E}">
        <p14:creationId xmlns:p14="http://schemas.microsoft.com/office/powerpoint/2010/main" val="114394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dirty="0"/>
              <a:t>In the “General Details” tab of the circulation desk the “Payment Information” section has no options chosen.</a:t>
            </a:r>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2400" dirty="0"/>
              <a:t>A circulation desk which can accept payments for fines and fees</a:t>
            </a:r>
          </a:p>
        </p:txBody>
      </p:sp>
      <p:pic>
        <p:nvPicPr>
          <p:cNvPr id="5" name="Picture 4">
            <a:extLst>
              <a:ext uri="{FF2B5EF4-FFF2-40B4-BE49-F238E27FC236}">
                <a16:creationId xmlns:a16="http://schemas.microsoft.com/office/drawing/2014/main" id="{5F2FFC23-C483-4B70-A738-07F825D7B8D2}"/>
              </a:ext>
            </a:extLst>
          </p:cNvPr>
          <p:cNvPicPr>
            <a:picLocks noChangeAspect="1"/>
          </p:cNvPicPr>
          <p:nvPr/>
        </p:nvPicPr>
        <p:blipFill>
          <a:blip r:embed="rId2"/>
          <a:stretch>
            <a:fillRect/>
          </a:stretch>
        </p:blipFill>
        <p:spPr>
          <a:xfrm>
            <a:off x="2324100" y="1890117"/>
            <a:ext cx="4495800" cy="2409825"/>
          </a:xfrm>
          <a:prstGeom prst="rect">
            <a:avLst/>
          </a:prstGeom>
          <a:ln>
            <a:solidFill>
              <a:schemeClr val="accent1"/>
            </a:solidFill>
          </a:ln>
        </p:spPr>
      </p:pic>
    </p:spTree>
    <p:extLst>
      <p:ext uri="{BB962C8B-B14F-4D97-AF65-F5344CB8AC3E}">
        <p14:creationId xmlns:p14="http://schemas.microsoft.com/office/powerpoint/2010/main" val="3597824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2400" dirty="0"/>
              <a:t>A circulation desk which can accept payments for fines and fees</a:t>
            </a:r>
          </a:p>
        </p:txBody>
      </p:sp>
      <p:pic>
        <p:nvPicPr>
          <p:cNvPr id="7" name="Picture 6">
            <a:extLst>
              <a:ext uri="{FF2B5EF4-FFF2-40B4-BE49-F238E27FC236}">
                <a16:creationId xmlns:a16="http://schemas.microsoft.com/office/drawing/2014/main" id="{9659B8C5-74B9-4F3E-B5C8-02E2DEBED139}"/>
              </a:ext>
            </a:extLst>
          </p:cNvPr>
          <p:cNvPicPr>
            <a:picLocks noChangeAspect="1"/>
          </p:cNvPicPr>
          <p:nvPr/>
        </p:nvPicPr>
        <p:blipFill>
          <a:blip r:embed="rId2"/>
          <a:stretch>
            <a:fillRect/>
          </a:stretch>
        </p:blipFill>
        <p:spPr>
          <a:xfrm>
            <a:off x="0" y="832940"/>
            <a:ext cx="9144000" cy="3827042"/>
          </a:xfrm>
          <a:prstGeom prst="rect">
            <a:avLst/>
          </a:prstGeom>
          <a:ln>
            <a:solidFill>
              <a:schemeClr val="accent1"/>
            </a:solidFill>
          </a:ln>
        </p:spPr>
      </p:pic>
      <p:sp>
        <p:nvSpPr>
          <p:cNvPr id="9" name="TextBox 8">
            <a:extLst>
              <a:ext uri="{FF2B5EF4-FFF2-40B4-BE49-F238E27FC236}">
                <a16:creationId xmlns:a16="http://schemas.microsoft.com/office/drawing/2014/main" id="{08C65B92-7866-4176-B770-E8CF2D89AE10}"/>
              </a:ext>
            </a:extLst>
          </p:cNvPr>
          <p:cNvSpPr txBox="1"/>
          <p:nvPr/>
        </p:nvSpPr>
        <p:spPr>
          <a:xfrm>
            <a:off x="4067944" y="3795886"/>
            <a:ext cx="3384376" cy="923330"/>
          </a:xfrm>
          <a:prstGeom prst="rect">
            <a:avLst/>
          </a:prstGeom>
          <a:noFill/>
        </p:spPr>
        <p:txBody>
          <a:bodyPr wrap="square" rtlCol="0">
            <a:spAutoFit/>
          </a:bodyPr>
          <a:lstStyle/>
          <a:p>
            <a:r>
              <a:rPr lang="en-US" dirty="0"/>
              <a:t>Patron has an active balance of 40.00 EUR, and there is no link to receive payment</a:t>
            </a:r>
          </a:p>
        </p:txBody>
      </p:sp>
      <p:sp>
        <p:nvSpPr>
          <p:cNvPr id="10" name="Rectangle 9">
            <a:extLst>
              <a:ext uri="{FF2B5EF4-FFF2-40B4-BE49-F238E27FC236}">
                <a16:creationId xmlns:a16="http://schemas.microsoft.com/office/drawing/2014/main" id="{A49EC157-1AC6-4340-B914-2CCAC140AF5A}"/>
              </a:ext>
            </a:extLst>
          </p:cNvPr>
          <p:cNvSpPr/>
          <p:nvPr/>
        </p:nvSpPr>
        <p:spPr>
          <a:xfrm>
            <a:off x="4067944" y="3795886"/>
            <a:ext cx="338437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1BD743A-0535-444E-BC7E-CC3284001F03}"/>
              </a:ext>
            </a:extLst>
          </p:cNvPr>
          <p:cNvCxnSpPr/>
          <p:nvPr/>
        </p:nvCxnSpPr>
        <p:spPr>
          <a:xfrm flipV="1">
            <a:off x="7452320" y="3579862"/>
            <a:ext cx="360040"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587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dirty="0"/>
              <a:t>In the “General Details” tab of the circulation desk the “Payment Information” section has the option for Cash chosen.</a:t>
            </a:r>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2400" dirty="0"/>
              <a:t>A circulation desk which can accept payments for fines and fees</a:t>
            </a:r>
          </a:p>
        </p:txBody>
      </p:sp>
      <p:pic>
        <p:nvPicPr>
          <p:cNvPr id="6" name="Picture 5">
            <a:extLst>
              <a:ext uri="{FF2B5EF4-FFF2-40B4-BE49-F238E27FC236}">
                <a16:creationId xmlns:a16="http://schemas.microsoft.com/office/drawing/2014/main" id="{B10D6051-2DB1-4827-8E55-DD4810E55532}"/>
              </a:ext>
            </a:extLst>
          </p:cNvPr>
          <p:cNvPicPr>
            <a:picLocks noChangeAspect="1"/>
          </p:cNvPicPr>
          <p:nvPr/>
        </p:nvPicPr>
        <p:blipFill>
          <a:blip r:embed="rId2"/>
          <a:stretch>
            <a:fillRect/>
          </a:stretch>
        </p:blipFill>
        <p:spPr>
          <a:xfrm>
            <a:off x="2443733" y="2014168"/>
            <a:ext cx="4400550" cy="2419350"/>
          </a:xfrm>
          <a:prstGeom prst="rect">
            <a:avLst/>
          </a:prstGeom>
          <a:ln>
            <a:solidFill>
              <a:schemeClr val="accent1"/>
            </a:solidFill>
          </a:ln>
        </p:spPr>
      </p:pic>
      <p:cxnSp>
        <p:nvCxnSpPr>
          <p:cNvPr id="9" name="Straight Arrow Connector 8">
            <a:extLst>
              <a:ext uri="{FF2B5EF4-FFF2-40B4-BE49-F238E27FC236}">
                <a16:creationId xmlns:a16="http://schemas.microsoft.com/office/drawing/2014/main" id="{8488354B-4631-47C8-8E27-A50BCB6036A5}"/>
              </a:ext>
            </a:extLst>
          </p:cNvPr>
          <p:cNvCxnSpPr/>
          <p:nvPr/>
        </p:nvCxnSpPr>
        <p:spPr>
          <a:xfrm flipH="1">
            <a:off x="3953404" y="3035697"/>
            <a:ext cx="6480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321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Accessing the Circulation Desk Configurations</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sz="2000" dirty="0"/>
              <a:t>The circulation desk configurations are accessed as follows:</a:t>
            </a:r>
          </a:p>
          <a:p>
            <a:pPr marL="0" indent="0">
              <a:buNone/>
            </a:pPr>
            <a:endParaRPr lang="en-US" sz="2000" dirty="0"/>
          </a:p>
          <a:p>
            <a:pPr marL="457200" indent="-457200">
              <a:buFont typeface="+mj-lt"/>
              <a:buAutoNum type="arabicPeriod"/>
            </a:pPr>
            <a:r>
              <a:rPr lang="en-US" sz="2000" dirty="0"/>
              <a:t>Switch to the configuration menu</a:t>
            </a:r>
          </a:p>
          <a:p>
            <a:pPr marL="457200" indent="-457200">
              <a:buFont typeface="+mj-lt"/>
              <a:buAutoNum type="arabicPeriod"/>
            </a:pPr>
            <a:r>
              <a:rPr lang="en-US" sz="2000" dirty="0"/>
              <a:t>On the top where it states “Configuring:” choose the library of the circulation desk(s) which you want to configure (there are no circulation desks on the level of the institution so a library must be chosen</a:t>
            </a:r>
          </a:p>
          <a:p>
            <a:pPr marL="457200" indent="-457200">
              <a:buFont typeface="+mj-lt"/>
              <a:buAutoNum type="arabicPeriod"/>
            </a:pPr>
            <a:r>
              <a:rPr lang="en-US" sz="2000" dirty="0"/>
              <a:t>Access the Fulfillment menu navigate to the “Library Management” section and click “Circulation Desks”</a:t>
            </a:r>
          </a:p>
          <a:p>
            <a:pPr marL="457200" indent="-457200">
              <a:buFont typeface="+mj-lt"/>
              <a:buAutoNum type="arabicPeriod"/>
            </a:pPr>
            <a:r>
              <a:rPr lang="en-US" sz="2000" dirty="0"/>
              <a:t>From the “Circulation Desks List” Choose “Edit” on the desired circulation desk</a:t>
            </a:r>
          </a:p>
        </p:txBody>
      </p:sp>
    </p:spTree>
    <p:extLst>
      <p:ext uri="{BB962C8B-B14F-4D97-AF65-F5344CB8AC3E}">
        <p14:creationId xmlns:p14="http://schemas.microsoft.com/office/powerpoint/2010/main" val="2877695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BA18D7-D6A7-4DE7-ACC6-E4A8A250ED94}"/>
              </a:ext>
            </a:extLst>
          </p:cNvPr>
          <p:cNvPicPr>
            <a:picLocks noChangeAspect="1"/>
          </p:cNvPicPr>
          <p:nvPr/>
        </p:nvPicPr>
        <p:blipFill>
          <a:blip r:embed="rId2"/>
          <a:stretch>
            <a:fillRect/>
          </a:stretch>
        </p:blipFill>
        <p:spPr>
          <a:xfrm>
            <a:off x="0" y="883891"/>
            <a:ext cx="9144000" cy="370408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8" name="Title 2">
            <a:extLst>
              <a:ext uri="{FF2B5EF4-FFF2-40B4-BE49-F238E27FC236}">
                <a16:creationId xmlns:a16="http://schemas.microsoft.com/office/drawing/2014/main" id="{81787689-5453-4830-BF6D-5D3358BA773A}"/>
              </a:ext>
            </a:extLst>
          </p:cNvPr>
          <p:cNvSpPr>
            <a:spLocks noGrp="1"/>
          </p:cNvSpPr>
          <p:nvPr>
            <p:ph type="title"/>
          </p:nvPr>
        </p:nvSpPr>
        <p:spPr>
          <a:xfrm>
            <a:off x="251520" y="70415"/>
            <a:ext cx="8784976" cy="576064"/>
          </a:xfrm>
        </p:spPr>
        <p:txBody>
          <a:bodyPr>
            <a:noAutofit/>
          </a:bodyPr>
          <a:lstStyle/>
          <a:p>
            <a:r>
              <a:rPr lang="en-US" sz="2400" dirty="0"/>
              <a:t>A circulation desk which can accept payments for fines and fees</a:t>
            </a:r>
          </a:p>
        </p:txBody>
      </p:sp>
      <p:sp>
        <p:nvSpPr>
          <p:cNvPr id="9" name="TextBox 8">
            <a:extLst>
              <a:ext uri="{FF2B5EF4-FFF2-40B4-BE49-F238E27FC236}">
                <a16:creationId xmlns:a16="http://schemas.microsoft.com/office/drawing/2014/main" id="{08C65B92-7866-4176-B770-E8CF2D89AE10}"/>
              </a:ext>
            </a:extLst>
          </p:cNvPr>
          <p:cNvSpPr txBox="1"/>
          <p:nvPr/>
        </p:nvSpPr>
        <p:spPr>
          <a:xfrm>
            <a:off x="4067944" y="3795886"/>
            <a:ext cx="3384376" cy="923330"/>
          </a:xfrm>
          <a:prstGeom prst="rect">
            <a:avLst/>
          </a:prstGeom>
          <a:solidFill>
            <a:schemeClr val="bg1"/>
          </a:solidFill>
        </p:spPr>
        <p:txBody>
          <a:bodyPr wrap="square" rtlCol="0">
            <a:spAutoFit/>
          </a:bodyPr>
          <a:lstStyle/>
          <a:p>
            <a:r>
              <a:rPr lang="en-US" dirty="0"/>
              <a:t>Patron has an active balance of 40.00 EUR, and there is a link to receive payment</a:t>
            </a:r>
          </a:p>
        </p:txBody>
      </p:sp>
      <p:sp>
        <p:nvSpPr>
          <p:cNvPr id="10" name="Rectangle 9">
            <a:extLst>
              <a:ext uri="{FF2B5EF4-FFF2-40B4-BE49-F238E27FC236}">
                <a16:creationId xmlns:a16="http://schemas.microsoft.com/office/drawing/2014/main" id="{A49EC157-1AC6-4340-B914-2CCAC140AF5A}"/>
              </a:ext>
            </a:extLst>
          </p:cNvPr>
          <p:cNvSpPr/>
          <p:nvPr/>
        </p:nvSpPr>
        <p:spPr>
          <a:xfrm>
            <a:off x="4067944" y="3795886"/>
            <a:ext cx="338437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1BD743A-0535-444E-BC7E-CC3284001F03}"/>
              </a:ext>
            </a:extLst>
          </p:cNvPr>
          <p:cNvCxnSpPr>
            <a:cxnSpLocks/>
          </p:cNvCxnSpPr>
          <p:nvPr/>
        </p:nvCxnSpPr>
        <p:spPr>
          <a:xfrm flipV="1">
            <a:off x="7452320" y="3651870"/>
            <a:ext cx="864096"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188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CE2A91D-2EBB-45BC-B2E9-F9F9D41D28E1}"/>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2694515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B535F8-BFF8-4C0B-886F-2E1B9AA04E18}"/>
              </a:ext>
            </a:extLst>
          </p:cNvPr>
          <p:cNvPicPr>
            <a:picLocks noChangeAspect="1"/>
          </p:cNvPicPr>
          <p:nvPr/>
        </p:nvPicPr>
        <p:blipFill>
          <a:blip r:embed="rId2"/>
          <a:stretch>
            <a:fillRect/>
          </a:stretch>
        </p:blipFill>
        <p:spPr>
          <a:xfrm>
            <a:off x="3047600" y="581980"/>
            <a:ext cx="3048799" cy="4123555"/>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Accessing the Circulation Desk Configurations</a:t>
            </a:r>
          </a:p>
        </p:txBody>
      </p:sp>
      <p:sp>
        <p:nvSpPr>
          <p:cNvPr id="9" name="Rectangle 8">
            <a:extLst>
              <a:ext uri="{FF2B5EF4-FFF2-40B4-BE49-F238E27FC236}">
                <a16:creationId xmlns:a16="http://schemas.microsoft.com/office/drawing/2014/main" id="{922B5FBA-6A0A-4AD6-8D7A-05927DBE5044}"/>
              </a:ext>
            </a:extLst>
          </p:cNvPr>
          <p:cNvSpPr/>
          <p:nvPr/>
        </p:nvSpPr>
        <p:spPr>
          <a:xfrm>
            <a:off x="3923928" y="1707654"/>
            <a:ext cx="91785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48CCC8-FCFD-4904-8834-F4DE977767C8}"/>
              </a:ext>
            </a:extLst>
          </p:cNvPr>
          <p:cNvSpPr/>
          <p:nvPr/>
        </p:nvSpPr>
        <p:spPr>
          <a:xfrm>
            <a:off x="3975878" y="631290"/>
            <a:ext cx="1460218" cy="3562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D039FE-47EF-46C1-9A62-51277CE9EC4F}"/>
              </a:ext>
            </a:extLst>
          </p:cNvPr>
          <p:cNvSpPr/>
          <p:nvPr/>
        </p:nvSpPr>
        <p:spPr>
          <a:xfrm>
            <a:off x="3047600" y="1923678"/>
            <a:ext cx="6541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81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09C5C9-76E3-4461-A043-7E7FA520F563}"/>
              </a:ext>
            </a:extLst>
          </p:cNvPr>
          <p:cNvPicPr>
            <a:picLocks noChangeAspect="1"/>
          </p:cNvPicPr>
          <p:nvPr/>
        </p:nvPicPr>
        <p:blipFill>
          <a:blip r:embed="rId2"/>
          <a:stretch>
            <a:fillRect/>
          </a:stretch>
        </p:blipFill>
        <p:spPr>
          <a:xfrm>
            <a:off x="0" y="791637"/>
            <a:ext cx="9144000" cy="356022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Accessing the Circulation Desk Configurations</a:t>
            </a:r>
          </a:p>
        </p:txBody>
      </p:sp>
      <p:sp>
        <p:nvSpPr>
          <p:cNvPr id="9" name="Rectangle 8">
            <a:extLst>
              <a:ext uri="{FF2B5EF4-FFF2-40B4-BE49-F238E27FC236}">
                <a16:creationId xmlns:a16="http://schemas.microsoft.com/office/drawing/2014/main" id="{922B5FBA-6A0A-4AD6-8D7A-05927DBE5044}"/>
              </a:ext>
            </a:extLst>
          </p:cNvPr>
          <p:cNvSpPr/>
          <p:nvPr/>
        </p:nvSpPr>
        <p:spPr>
          <a:xfrm>
            <a:off x="7380312" y="3147814"/>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68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293999" cy="1240583"/>
          </a:xfrm>
        </p:spPr>
        <p:txBody>
          <a:bodyPr/>
          <a:lstStyle/>
          <a:p>
            <a:r>
              <a:rPr lang="en-US" sz="2800" dirty="0"/>
              <a:t>A "Circulation Only" Circulation Desk</a:t>
            </a:r>
            <a:endParaRPr lang="en-US" dirty="0"/>
          </a:p>
        </p:txBody>
      </p:sp>
    </p:spTree>
    <p:extLst>
      <p:ext uri="{BB962C8B-B14F-4D97-AF65-F5344CB8AC3E}">
        <p14:creationId xmlns:p14="http://schemas.microsoft.com/office/powerpoint/2010/main" val="1435613026"/>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19022</TotalTime>
  <Words>2059</Words>
  <Application>Microsoft Office PowerPoint</Application>
  <PresentationFormat>On-screen Show (16:9)</PresentationFormat>
  <Paragraphs>194</Paragraphs>
  <Slides>61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Calibri Light</vt:lpstr>
      <vt:lpstr>Ex_Libris_2020</vt:lpstr>
      <vt:lpstr>Models for Setting up Circulation Desks</vt:lpstr>
      <vt:lpstr>PowerPoint Presentation</vt:lpstr>
      <vt:lpstr>Introduction</vt:lpstr>
      <vt:lpstr>Introduction </vt:lpstr>
      <vt:lpstr>Accessing the Circulation Desk Configurations</vt:lpstr>
      <vt:lpstr>Accessing the Circulation Desk Configurations</vt:lpstr>
      <vt:lpstr>Accessing the Circulation Desk Configurations</vt:lpstr>
      <vt:lpstr>Accessing the Circulation Desk Configurations</vt:lpstr>
      <vt:lpstr>A "Circulation Only" Circulation Desk</vt:lpstr>
      <vt:lpstr>A "Circulation Only" Circulation Desk</vt:lpstr>
      <vt:lpstr>A "Circulation Only" Circulation Desk</vt:lpstr>
      <vt:lpstr>A "Circulation Only" Circulation Desk</vt:lpstr>
      <vt:lpstr>A "Circulation Only" Circulation Desk</vt:lpstr>
      <vt:lpstr>A "Circulation Only" Circulation Desk</vt:lpstr>
      <vt:lpstr>A "Circulation and Acquisitions" Circulation Desk</vt:lpstr>
      <vt:lpstr>A "Circulation and Acquisitions" Circulation Desk</vt:lpstr>
      <vt:lpstr>A "Circulation and Acquisitions" Circulation Desk</vt:lpstr>
      <vt:lpstr>A "Circulation and Acquisitions" Circulation Desk</vt:lpstr>
      <vt:lpstr>A "Circulation and Acquisitions" Circulation Desk</vt:lpstr>
      <vt:lpstr>A "Circulation and Acquisitions" Circulation Desk</vt:lpstr>
      <vt:lpstr>A "Circulation and Acquisitions" Circulation Desk</vt:lpstr>
      <vt:lpstr>A "Circulation and Acquisitions" Circulation Desk</vt:lpstr>
      <vt:lpstr>A "Circulation and Acquisitions" Circulation Desk</vt:lpstr>
      <vt:lpstr>A "Circulation and Acquisitions" Circulation Desk</vt:lpstr>
      <vt:lpstr>A "Circulation and Acquisitions"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and Digitization" Circulation Desk</vt:lpstr>
      <vt:lpstr>A circulation desk which can register new users </vt:lpstr>
      <vt:lpstr>A circulation desk which can register new users</vt:lpstr>
      <vt:lpstr>A circulation desk which can register new users</vt:lpstr>
      <vt:lpstr>A circulation desk which can register new users</vt:lpstr>
      <vt:lpstr>A circulation desk which can register new users</vt:lpstr>
      <vt:lpstr>A circulation desk which can register new users</vt:lpstr>
      <vt:lpstr>A circulation desk which can register new users</vt:lpstr>
      <vt:lpstr>A circulation desk which can register new users</vt:lpstr>
      <vt:lpstr>A circulation desk which can accept payments for fines and fees</vt:lpstr>
      <vt:lpstr>A circulation desk which can accept payments for fines and fees</vt:lpstr>
      <vt:lpstr>A circulation desk which can accept payments for fines and fees</vt:lpstr>
      <vt:lpstr>A circulation desk which can accept payments for fines and fees</vt:lpstr>
      <vt:lpstr>A circulation desk which can accept payments for fines and fees</vt:lpstr>
      <vt:lpstr>A circulation desk which can accept payments for fines and fees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1793</cp:revision>
  <dcterms:created xsi:type="dcterms:W3CDTF">2017-01-02T15:10:30Z</dcterms:created>
  <dcterms:modified xsi:type="dcterms:W3CDTF">2024-02-01T05:36:49Z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